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19.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01" r:id="rId3"/>
    <p:sldId id="261" r:id="rId4"/>
    <p:sldId id="289" r:id="rId5"/>
    <p:sldId id="290" r:id="rId6"/>
    <p:sldId id="257" r:id="rId7"/>
    <p:sldId id="262" r:id="rId8"/>
    <p:sldId id="263" r:id="rId9"/>
    <p:sldId id="267" r:id="rId10"/>
    <p:sldId id="266" r:id="rId11"/>
    <p:sldId id="268" r:id="rId12"/>
    <p:sldId id="269" r:id="rId13"/>
    <p:sldId id="303" r:id="rId14"/>
    <p:sldId id="270" r:id="rId15"/>
    <p:sldId id="304" r:id="rId16"/>
    <p:sldId id="272" r:id="rId17"/>
    <p:sldId id="295" r:id="rId18"/>
    <p:sldId id="273" r:id="rId19"/>
    <p:sldId id="271" r:id="rId20"/>
    <p:sldId id="274" r:id="rId21"/>
    <p:sldId id="275" r:id="rId22"/>
    <p:sldId id="297" r:id="rId23"/>
    <p:sldId id="298" r:id="rId24"/>
    <p:sldId id="259" r:id="rId25"/>
    <p:sldId id="277" r:id="rId26"/>
    <p:sldId id="279" r:id="rId27"/>
    <p:sldId id="299" r:id="rId28"/>
    <p:sldId id="300" r:id="rId29"/>
    <p:sldId id="296" r:id="rId30"/>
    <p:sldId id="309" r:id="rId31"/>
    <p:sldId id="324"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64B"/>
    <a:srgbClr val="BB70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580" autoAdjust="0"/>
  </p:normalViewPr>
  <p:slideViewPr>
    <p:cSldViewPr snapToGrid="0">
      <p:cViewPr varScale="1">
        <p:scale>
          <a:sx n="108" d="100"/>
          <a:sy n="108" d="100"/>
        </p:scale>
        <p:origin x="714"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6BCFB3-F424-4F68-9A66-FE0DFBC31289}" type="doc">
      <dgm:prSet loTypeId="urn:microsoft.com/office/officeart/2005/8/layout/cycle3" loCatId="cycle" qsTypeId="urn:microsoft.com/office/officeart/2005/8/quickstyle/simple4" qsCatId="simple" csTypeId="urn:microsoft.com/office/officeart/2005/8/colors/accent1_2" csCatId="accent1" phldr="1"/>
      <dgm:spPr/>
      <dgm:t>
        <a:bodyPr/>
        <a:lstStyle/>
        <a:p>
          <a:endParaRPr lang="en-US"/>
        </a:p>
      </dgm:t>
    </dgm:pt>
    <dgm:pt modelId="{979EE817-A3E2-41AD-9B42-568F9F6B0A69}">
      <dgm:prSet custT="1"/>
      <dgm:spPr>
        <a:xfrm>
          <a:off x="307711" y="1152624"/>
          <a:ext cx="3405885" cy="1736148"/>
        </a:xfrm>
        <a:solidFill>
          <a:schemeClr val="accent4">
            <a:lumMod val="40000"/>
            <a:lumOff val="60000"/>
            <a:alpha val="90000"/>
          </a:schemeClr>
        </a:solidFill>
        <a:ln w="19050" cap="rnd" cmpd="sng" algn="ctr">
          <a:solidFill>
            <a:srgbClr val="3C9A74"/>
          </a:solidFill>
          <a:prstDash val="solid"/>
        </a:ln>
        <a:effectLst>
          <a:innerShdw blurRad="63500" dist="50800" dir="13500000">
            <a:prstClr val="black">
              <a:alpha val="50000"/>
            </a:prstClr>
          </a:innerShdw>
        </a:effectLst>
      </dgm:spPr>
      <dgm:t>
        <a:bodyPr/>
        <a:lstStyle/>
        <a:p>
          <a:r>
            <a:rPr lang="ru-RU" sz="2400" b="0" i="1" dirty="0" err="1">
              <a:solidFill>
                <a:schemeClr val="accent6">
                  <a:lumMod val="50000"/>
                </a:schemeClr>
              </a:solidFill>
              <a:effectLst>
                <a:outerShdw blurRad="38100" dist="38100" dir="2700000" algn="tl">
                  <a:srgbClr val="000000">
                    <a:alpha val="43137"/>
                  </a:srgbClr>
                </a:outerShdw>
              </a:effectLst>
              <a:latin typeface="+mn-lt"/>
              <a:ea typeface="+mn-ea"/>
              <a:cs typeface="+mn-cs"/>
            </a:rPr>
            <a:t>Резуьтатами</a:t>
          </a:r>
          <a:r>
            <a:rPr lang="ru-RU" sz="2400" b="0" i="1"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dirty="0" err="1">
              <a:solidFill>
                <a:schemeClr val="accent6">
                  <a:lumMod val="50000"/>
                </a:schemeClr>
              </a:solidFill>
              <a:effectLst>
                <a:outerShdw blurRad="38100" dist="38100" dir="2700000" algn="tl">
                  <a:srgbClr val="000000">
                    <a:alpha val="43137"/>
                  </a:srgbClr>
                </a:outerShdw>
              </a:effectLst>
              <a:latin typeface="+mn-lt"/>
              <a:ea typeface="+mn-ea"/>
              <a:cs typeface="+mn-cs"/>
            </a:rPr>
            <a:t>атестації</a:t>
          </a:r>
          <a:r>
            <a:rPr lang="ru-RU" sz="2400" b="0" i="1"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dirty="0" err="1">
              <a:solidFill>
                <a:schemeClr val="accent6">
                  <a:lumMod val="50000"/>
                </a:schemeClr>
              </a:solidFill>
              <a:effectLst>
                <a:outerShdw blurRad="38100" dist="38100" dir="2700000" algn="tl">
                  <a:srgbClr val="000000">
                    <a:alpha val="43137"/>
                  </a:srgbClr>
                </a:outerShdw>
              </a:effectLst>
              <a:latin typeface="+mn-lt"/>
              <a:ea typeface="+mn-ea"/>
              <a:cs typeface="+mn-cs"/>
            </a:rPr>
            <a:t>педагогічного</a:t>
          </a:r>
          <a:r>
            <a:rPr lang="ru-RU" sz="2400" b="0" i="1"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dirty="0" err="1">
              <a:solidFill>
                <a:schemeClr val="accent6">
                  <a:lumMod val="50000"/>
                </a:schemeClr>
              </a:solidFill>
              <a:effectLst>
                <a:outerShdw blurRad="38100" dist="38100" dir="2700000" algn="tl">
                  <a:srgbClr val="000000">
                    <a:alpha val="43137"/>
                  </a:srgbClr>
                </a:outerShdw>
              </a:effectLst>
              <a:latin typeface="+mn-lt"/>
              <a:ea typeface="+mn-ea"/>
              <a:cs typeface="+mn-cs"/>
            </a:rPr>
            <a:t>працівника</a:t>
          </a:r>
          <a:r>
            <a:rPr lang="ru-RU" sz="2400" b="0" i="1"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dirty="0" err="1">
              <a:solidFill>
                <a:schemeClr val="accent6">
                  <a:lumMod val="50000"/>
                </a:schemeClr>
              </a:solidFill>
              <a:effectLst>
                <a:outerShdw blurRad="38100" dist="38100" dir="2700000" algn="tl">
                  <a:srgbClr val="000000">
                    <a:alpha val="43137"/>
                  </a:srgbClr>
                </a:outerShdw>
              </a:effectLst>
              <a:latin typeface="+mn-lt"/>
              <a:ea typeface="+mn-ea"/>
              <a:cs typeface="+mn-cs"/>
            </a:rPr>
            <a:t>незалежно</a:t>
          </a:r>
          <a:r>
            <a:rPr lang="ru-RU" sz="2400" b="0" i="1"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dirty="0" err="1">
              <a:solidFill>
                <a:schemeClr val="accent6">
                  <a:lumMod val="50000"/>
                </a:schemeClr>
              </a:solidFill>
              <a:effectLst>
                <a:outerShdw blurRad="38100" dist="38100" dir="2700000" algn="tl">
                  <a:srgbClr val="000000">
                    <a:alpha val="43137"/>
                  </a:srgbClr>
                </a:outerShdw>
              </a:effectLst>
              <a:latin typeface="+mn-lt"/>
              <a:ea typeface="+mn-ea"/>
              <a:cs typeface="+mn-cs"/>
            </a:rPr>
            <a:t>від</a:t>
          </a:r>
          <a:r>
            <a:rPr lang="ru-RU" sz="2400" b="0" i="1"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dirty="0" err="1">
              <a:solidFill>
                <a:schemeClr val="accent6">
                  <a:lumMod val="50000"/>
                </a:schemeClr>
              </a:solidFill>
              <a:effectLst>
                <a:outerShdw blurRad="38100" dist="38100" dir="2700000" algn="tl">
                  <a:srgbClr val="000000">
                    <a:alpha val="43137"/>
                  </a:srgbClr>
                </a:outerShdw>
              </a:effectLst>
              <a:latin typeface="+mn-lt"/>
              <a:ea typeface="+mn-ea"/>
              <a:cs typeface="+mn-cs"/>
            </a:rPr>
            <a:t>обсягу</a:t>
          </a:r>
          <a:r>
            <a:rPr lang="ru-RU" sz="2400" b="0" i="1"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dirty="0" err="1">
              <a:solidFill>
                <a:schemeClr val="accent6">
                  <a:lumMod val="50000"/>
                </a:schemeClr>
              </a:solidFill>
              <a:effectLst>
                <a:outerShdw blurRad="38100" dist="38100" dir="2700000" algn="tl">
                  <a:srgbClr val="000000">
                    <a:alpha val="43137"/>
                  </a:srgbClr>
                </a:outerShdw>
              </a:effectLst>
              <a:latin typeface="+mn-lt"/>
              <a:ea typeface="+mn-ea"/>
              <a:cs typeface="+mn-cs"/>
            </a:rPr>
            <a:t>його</a:t>
          </a:r>
          <a:r>
            <a:rPr lang="ru-RU" sz="2400" b="0" i="1"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dirty="0" err="1">
              <a:solidFill>
                <a:schemeClr val="accent6">
                  <a:lumMod val="50000"/>
                </a:schemeClr>
              </a:solidFill>
              <a:effectLst>
                <a:outerShdw blurRad="38100" dist="38100" dir="2700000" algn="tl">
                  <a:srgbClr val="000000">
                    <a:alpha val="43137"/>
                  </a:srgbClr>
                </a:outerShdw>
              </a:effectLst>
              <a:latin typeface="+mn-lt"/>
              <a:ea typeface="+mn-ea"/>
              <a:cs typeface="+mn-cs"/>
            </a:rPr>
            <a:t>педагогічного</a:t>
          </a:r>
          <a:r>
            <a:rPr lang="ru-RU" sz="2400" b="0" i="1"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dirty="0" err="1">
              <a:solidFill>
                <a:schemeClr val="accent6">
                  <a:lumMod val="50000"/>
                </a:schemeClr>
              </a:solidFill>
              <a:effectLst>
                <a:outerShdw blurRad="38100" dist="38100" dir="2700000" algn="tl">
                  <a:srgbClr val="000000">
                    <a:alpha val="43137"/>
                  </a:srgbClr>
                </a:outerShdw>
              </a:effectLst>
              <a:latin typeface="+mn-lt"/>
              <a:ea typeface="+mn-ea"/>
              <a:cs typeface="+mn-cs"/>
            </a:rPr>
            <a:t>навантаження</a:t>
          </a:r>
          <a:r>
            <a:rPr lang="ru-RU" sz="2400" b="0" i="1" dirty="0">
              <a:solidFill>
                <a:schemeClr val="accent6">
                  <a:lumMod val="50000"/>
                </a:schemeClr>
              </a:solidFill>
              <a:effectLst>
                <a:outerShdw blurRad="38100" dist="38100" dir="2700000" algn="tl">
                  <a:srgbClr val="000000">
                    <a:alpha val="43137"/>
                  </a:srgbClr>
                </a:outerShdw>
              </a:effectLst>
              <a:latin typeface="+mn-lt"/>
              <a:ea typeface="+mn-ea"/>
              <a:cs typeface="+mn-cs"/>
            </a:rPr>
            <a:t> є </a:t>
          </a:r>
          <a:r>
            <a:rPr lang="ru-RU" sz="2400" b="0" i="1" dirty="0" err="1">
              <a:solidFill>
                <a:schemeClr val="accent6">
                  <a:lumMod val="50000"/>
                </a:schemeClr>
              </a:solidFill>
              <a:effectLst>
                <a:outerShdw blurRad="38100" dist="38100" dir="2700000" algn="tl">
                  <a:srgbClr val="000000">
                    <a:alpha val="43137"/>
                  </a:srgbClr>
                </a:outerShdw>
              </a:effectLst>
              <a:latin typeface="+mn-lt"/>
              <a:ea typeface="+mn-ea"/>
              <a:cs typeface="+mn-cs"/>
            </a:rPr>
            <a:t>прийняття</a:t>
          </a:r>
          <a:r>
            <a:rPr lang="ru-RU" sz="2400" b="0" i="1"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dirty="0" err="1">
              <a:solidFill>
                <a:schemeClr val="accent6">
                  <a:lumMod val="50000"/>
                </a:schemeClr>
              </a:solidFill>
              <a:effectLst>
                <a:outerShdw blurRad="38100" dist="38100" dir="2700000" algn="tl">
                  <a:srgbClr val="000000">
                    <a:alpha val="43137"/>
                  </a:srgbClr>
                </a:outerShdw>
              </a:effectLst>
              <a:latin typeface="+mn-lt"/>
              <a:ea typeface="+mn-ea"/>
              <a:cs typeface="+mn-cs"/>
            </a:rPr>
            <a:t>рішення</a:t>
          </a:r>
          <a:r>
            <a:rPr lang="ru-RU" sz="2400" b="0" i="1"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dirty="0" err="1">
              <a:solidFill>
                <a:schemeClr val="accent6">
                  <a:lumMod val="50000"/>
                </a:schemeClr>
              </a:solidFill>
              <a:effectLst>
                <a:outerShdw blurRad="38100" dist="38100" dir="2700000" algn="tl">
                  <a:srgbClr val="000000">
                    <a:alpha val="43137"/>
                  </a:srgbClr>
                </a:outerShdw>
              </a:effectLst>
              <a:latin typeface="+mn-lt"/>
              <a:ea typeface="+mn-ea"/>
              <a:cs typeface="+mn-cs"/>
            </a:rPr>
            <a:t>щодо</a:t>
          </a:r>
          <a:r>
            <a:rPr lang="ru-RU" sz="2400" b="0" i="1" dirty="0">
              <a:solidFill>
                <a:schemeClr val="accent6">
                  <a:lumMod val="50000"/>
                </a:schemeClr>
              </a:solidFill>
              <a:effectLst>
                <a:outerShdw blurRad="38100" dist="38100" dir="2700000" algn="tl">
                  <a:srgbClr val="000000">
                    <a:alpha val="43137"/>
                  </a:srgbClr>
                </a:outerShdw>
              </a:effectLst>
              <a:latin typeface="+mn-lt"/>
              <a:ea typeface="+mn-ea"/>
              <a:cs typeface="+mn-cs"/>
            </a:rPr>
            <a:t>:</a:t>
          </a:r>
        </a:p>
      </dgm:t>
    </dgm:pt>
    <dgm:pt modelId="{8B7C3278-CF0D-433C-A33B-3BB90E4372B8}" type="parTrans" cxnId="{191260ED-72C7-4032-ABD4-D0B5EE93B405}">
      <dgm:prSet/>
      <dgm:spPr/>
      <dgm:t>
        <a:bodyPr/>
        <a:lstStyle/>
        <a:p>
          <a:endParaRPr lang="en-US"/>
        </a:p>
      </dgm:t>
    </dgm:pt>
    <dgm:pt modelId="{C517EAA1-9724-4682-9C7A-FBFEA7B6D3A1}" type="sibTrans" cxnId="{191260ED-72C7-4032-ABD4-D0B5EE93B405}">
      <dgm:prSet/>
      <dgm:spPr>
        <a:solidFill>
          <a:schemeClr val="accent6">
            <a:lumMod val="75000"/>
          </a:schemeClr>
        </a:solidFill>
        <a:ln>
          <a:solidFill>
            <a:schemeClr val="accent6">
              <a:lumMod val="50000"/>
            </a:schemeClr>
          </a:solidFill>
        </a:ln>
      </dgm:spPr>
      <dgm:t>
        <a:bodyPr/>
        <a:lstStyle/>
        <a:p>
          <a:endParaRPr lang="en-US"/>
        </a:p>
      </dgm:t>
    </dgm:pt>
    <dgm:pt modelId="{9BD75E4A-48D0-4884-83D8-A281025F3401}">
      <dgm:prSet custT="1"/>
      <dgm:spPr>
        <a:xfrm>
          <a:off x="8238708" y="1162364"/>
          <a:ext cx="2734091" cy="1736148"/>
        </a:xfrm>
        <a:solidFill>
          <a:schemeClr val="accent4">
            <a:lumMod val="40000"/>
            <a:lumOff val="60000"/>
            <a:alpha val="90000"/>
          </a:schemeClr>
        </a:solidFill>
        <a:ln w="19050" cap="rnd" cmpd="sng" algn="ctr">
          <a:solidFill>
            <a:srgbClr val="3C9A74"/>
          </a:solidFill>
          <a:prstDash val="solid"/>
        </a:ln>
        <a:effectLst>
          <a:innerShdw blurRad="63500" dist="50800" dir="13500000">
            <a:prstClr val="black">
              <a:alpha val="50000"/>
            </a:prstClr>
          </a:innerShdw>
        </a:effectLst>
      </dgm:spPr>
      <dgm:t>
        <a:bodyPr/>
        <a:lstStyle/>
        <a:p>
          <a:r>
            <a:rPr lang="ru-RU" sz="2400" b="0" i="1" dirty="0">
              <a:solidFill>
                <a:schemeClr val="tx1"/>
              </a:solidFill>
              <a:effectLst>
                <a:outerShdw blurRad="38100" dist="38100" dir="2700000" algn="tl">
                  <a:srgbClr val="000000">
                    <a:alpha val="43137"/>
                  </a:srgbClr>
                </a:outerShdw>
              </a:effectLst>
              <a:latin typeface="+mn-lt"/>
              <a:ea typeface="+mn-ea"/>
              <a:cs typeface="+mn-cs"/>
            </a:rPr>
            <a:t>ЗАЙМАНОЇ ПОСАДИ - </a:t>
          </a:r>
        </a:p>
        <a:p>
          <a:r>
            <a:rPr lang="uk-UA" sz="2400" b="0" i="0" dirty="0">
              <a:solidFill>
                <a:schemeClr val="tx1"/>
              </a:solidFill>
              <a:effectLst>
                <a:outerShdw blurRad="38100" dist="38100" dir="2700000" algn="tl">
                  <a:srgbClr val="000000">
                    <a:alpha val="43137"/>
                  </a:srgbClr>
                </a:outerShdw>
              </a:effectLst>
              <a:latin typeface="+mn-lt"/>
              <a:ea typeface="+mn-ea"/>
              <a:cs typeface="+mn-cs"/>
            </a:rPr>
            <a:t>встановлюється її відповідність або невідповідність</a:t>
          </a:r>
          <a:endParaRPr lang="ru-RU" sz="2400" b="0" i="0" dirty="0">
            <a:solidFill>
              <a:schemeClr val="tx1"/>
            </a:solidFill>
            <a:effectLst>
              <a:outerShdw blurRad="38100" dist="38100" dir="2700000" algn="tl">
                <a:srgbClr val="000000">
                  <a:alpha val="43137"/>
                </a:srgbClr>
              </a:outerShdw>
            </a:effectLst>
            <a:latin typeface="+mn-lt"/>
            <a:ea typeface="+mn-ea"/>
            <a:cs typeface="+mn-cs"/>
          </a:endParaRPr>
        </a:p>
      </dgm:t>
    </dgm:pt>
    <dgm:pt modelId="{AF206213-16D3-4955-96B4-B0FE01FAD2E7}" type="parTrans" cxnId="{CBA32BA2-0211-45DB-B0AE-B65018E436F5}">
      <dgm:prSet/>
      <dgm:spPr/>
      <dgm:t>
        <a:bodyPr/>
        <a:lstStyle/>
        <a:p>
          <a:endParaRPr lang="en-US"/>
        </a:p>
      </dgm:t>
    </dgm:pt>
    <dgm:pt modelId="{77E52299-4FC3-434E-9648-45BDA7DCDBFF}" type="sibTrans" cxnId="{CBA32BA2-0211-45DB-B0AE-B65018E436F5}">
      <dgm:prSet/>
      <dgm:spPr>
        <a:ln>
          <a:solidFill>
            <a:schemeClr val="accent6">
              <a:lumMod val="50000"/>
            </a:schemeClr>
          </a:solidFill>
        </a:ln>
      </dgm:spPr>
      <dgm:t>
        <a:bodyPr/>
        <a:lstStyle/>
        <a:p>
          <a:endParaRPr lang="en-US"/>
        </a:p>
      </dgm:t>
    </dgm:pt>
    <dgm:pt modelId="{B60FA51E-D0FA-43D5-845C-E72568257FFE}">
      <dgm:prSet custT="1"/>
      <dgm:spPr>
        <a:xfrm>
          <a:off x="307711" y="1152624"/>
          <a:ext cx="3405885" cy="1736148"/>
        </a:xfrm>
        <a:solidFill>
          <a:schemeClr val="accent4">
            <a:lumMod val="40000"/>
            <a:lumOff val="60000"/>
            <a:alpha val="90000"/>
          </a:schemeClr>
        </a:solidFill>
        <a:ln w="19050" cap="rnd" cmpd="sng" algn="ctr">
          <a:solidFill>
            <a:srgbClr val="3C9A74"/>
          </a:solidFill>
          <a:prstDash val="solid"/>
        </a:ln>
        <a:effectLst>
          <a:innerShdw blurRad="63500" dist="50800" dir="13500000">
            <a:prstClr val="black">
              <a:alpha val="50000"/>
            </a:prstClr>
          </a:innerShdw>
        </a:effectLst>
      </dgm:spPr>
      <dgm:t>
        <a:bodyPr/>
        <a:lstStyle/>
        <a:p>
          <a:r>
            <a:rPr lang="ru-RU" sz="2400" b="0" dirty="0">
              <a:solidFill>
                <a:sysClr val="windowText" lastClr="000000">
                  <a:hueOff val="0"/>
                  <a:satOff val="0"/>
                  <a:lumOff val="0"/>
                  <a:alphaOff val="0"/>
                </a:sysClr>
              </a:solidFill>
              <a:effectLst>
                <a:outerShdw blurRad="38100" dist="38100" dir="2700000" algn="tl">
                  <a:srgbClr val="000000">
                    <a:alpha val="43137"/>
                  </a:srgbClr>
                </a:outerShdw>
              </a:effectLst>
              <a:latin typeface="+mn-lt"/>
              <a:ea typeface="+mn-ea"/>
              <a:cs typeface="+mn-cs"/>
            </a:rPr>
            <a:t> </a:t>
          </a:r>
          <a:r>
            <a:rPr lang="ru-RU" sz="2400" b="0" i="1" dirty="0">
              <a:solidFill>
                <a:sysClr val="windowText" lastClr="000000">
                  <a:hueOff val="0"/>
                  <a:satOff val="0"/>
                  <a:lumOff val="0"/>
                  <a:alphaOff val="0"/>
                </a:sysClr>
              </a:solidFill>
              <a:effectLst>
                <a:outerShdw blurRad="38100" dist="38100" dir="2700000" algn="tl">
                  <a:srgbClr val="000000">
                    <a:alpha val="43137"/>
                  </a:srgbClr>
                </a:outerShdw>
              </a:effectLst>
              <a:latin typeface="+mn-lt"/>
              <a:ea typeface="+mn-ea"/>
              <a:cs typeface="+mn-cs"/>
            </a:rPr>
            <a:t>КВАЛІФІКАЦІЙНОЇ КАТЕГОРІЇ та ПЕДАГОГІЧНОГО ЗВАННЯ – </a:t>
          </a:r>
        </a:p>
        <a:p>
          <a:r>
            <a:rPr lang="uk-UA" sz="2400" b="0" i="0" dirty="0">
              <a:solidFill>
                <a:sysClr val="windowText" lastClr="000000">
                  <a:hueOff val="0"/>
                  <a:satOff val="0"/>
                  <a:lumOff val="0"/>
                  <a:alphaOff val="0"/>
                </a:sysClr>
              </a:solidFill>
              <a:effectLst>
                <a:outerShdw blurRad="38100" dist="38100" dir="2700000" algn="tl">
                  <a:srgbClr val="000000">
                    <a:alpha val="43137"/>
                  </a:srgbClr>
                </a:outerShdw>
              </a:effectLst>
              <a:latin typeface="+mn-lt"/>
              <a:ea typeface="+mn-ea"/>
              <a:cs typeface="+mn-cs"/>
            </a:rPr>
            <a:t>присвоюється (не присвоюється) або</a:t>
          </a:r>
        </a:p>
        <a:p>
          <a:r>
            <a:rPr lang="uk-UA" sz="2400" b="0" i="0" dirty="0">
              <a:solidFill>
                <a:sysClr val="windowText" lastClr="000000">
                  <a:hueOff val="0"/>
                  <a:satOff val="0"/>
                  <a:lumOff val="0"/>
                  <a:alphaOff val="0"/>
                </a:sysClr>
              </a:solidFill>
              <a:effectLst>
                <a:outerShdw blurRad="38100" dist="38100" dir="2700000" algn="tl">
                  <a:srgbClr val="000000">
                    <a:alpha val="43137"/>
                  </a:srgbClr>
                </a:outerShdw>
              </a:effectLst>
              <a:latin typeface="+mn-lt"/>
              <a:ea typeface="+mn-ea"/>
              <a:cs typeface="+mn-cs"/>
            </a:rPr>
            <a:t>підтверджується (не підтверджується)</a:t>
          </a:r>
          <a:endParaRPr lang="ru-RU" sz="2400" b="0" i="0" dirty="0">
            <a:solidFill>
              <a:sysClr val="windowText" lastClr="000000">
                <a:hueOff val="0"/>
                <a:satOff val="0"/>
                <a:lumOff val="0"/>
                <a:alphaOff val="0"/>
              </a:sysClr>
            </a:solidFill>
            <a:effectLst>
              <a:outerShdw blurRad="38100" dist="38100" dir="2700000" algn="tl">
                <a:srgbClr val="000000">
                  <a:alpha val="43137"/>
                </a:srgbClr>
              </a:outerShdw>
            </a:effectLst>
            <a:latin typeface="+mn-lt"/>
            <a:ea typeface="+mn-ea"/>
            <a:cs typeface="+mn-cs"/>
          </a:endParaRPr>
        </a:p>
      </dgm:t>
    </dgm:pt>
    <dgm:pt modelId="{E830E106-3187-4586-8713-233496CE1FA2}" type="parTrans" cxnId="{BD5716DD-99AB-4A4B-AD69-BCF03CFA251E}">
      <dgm:prSet/>
      <dgm:spPr/>
      <dgm:t>
        <a:bodyPr/>
        <a:lstStyle/>
        <a:p>
          <a:endParaRPr lang="ru-RU"/>
        </a:p>
      </dgm:t>
    </dgm:pt>
    <dgm:pt modelId="{9693CAA0-990C-4A47-8CBA-C062DA36D33D}" type="sibTrans" cxnId="{BD5716DD-99AB-4A4B-AD69-BCF03CFA251E}">
      <dgm:prSet/>
      <dgm:spPr/>
      <dgm:t>
        <a:bodyPr/>
        <a:lstStyle/>
        <a:p>
          <a:endParaRPr lang="ru-RU"/>
        </a:p>
      </dgm:t>
    </dgm:pt>
    <dgm:pt modelId="{012AC501-982C-4967-B192-31831A4C790B}" type="pres">
      <dgm:prSet presAssocID="{2F6BCFB3-F424-4F68-9A66-FE0DFBC31289}" presName="Name0" presStyleCnt="0">
        <dgm:presLayoutVars>
          <dgm:dir/>
          <dgm:resizeHandles val="exact"/>
        </dgm:presLayoutVars>
      </dgm:prSet>
      <dgm:spPr/>
    </dgm:pt>
    <dgm:pt modelId="{2B5A10FD-8783-4AC3-9F80-6FC54CEF24C9}" type="pres">
      <dgm:prSet presAssocID="{2F6BCFB3-F424-4F68-9A66-FE0DFBC31289}" presName="cycle" presStyleCnt="0"/>
      <dgm:spPr/>
    </dgm:pt>
    <dgm:pt modelId="{BDD2D57C-6639-4395-8496-FDA818CC1C88}" type="pres">
      <dgm:prSet presAssocID="{979EE817-A3E2-41AD-9B42-568F9F6B0A69}" presName="nodeFirstNode" presStyleLbl="node1" presStyleIdx="0" presStyleCnt="3" custScaleX="110053" custScaleY="87423" custRadScaleRad="106286" custRadScaleInc="-7322">
        <dgm:presLayoutVars>
          <dgm:bulletEnabled val="1"/>
        </dgm:presLayoutVars>
      </dgm:prSet>
      <dgm:spPr/>
    </dgm:pt>
    <dgm:pt modelId="{14217249-07A9-43C9-8E78-C7C5F3BFD8AE}" type="pres">
      <dgm:prSet presAssocID="{C517EAA1-9724-4682-9C7A-FBFEA7B6D3A1}" presName="sibTransFirstNode" presStyleLbl="bgShp" presStyleIdx="0" presStyleCnt="1" custLinFactNeighborX="4086" custLinFactNeighborY="1341"/>
      <dgm:spPr/>
    </dgm:pt>
    <dgm:pt modelId="{2B65D951-33FF-4176-A477-5A21A9136B82}" type="pres">
      <dgm:prSet presAssocID="{B60FA51E-D0FA-43D5-845C-E72568257FFE}" presName="nodeFollowingNodes" presStyleLbl="node1" presStyleIdx="1" presStyleCnt="3" custScaleX="125065" custScaleY="76861" custLinFactNeighborX="-16004" custLinFactNeighborY="-20142" custRadScaleRad="122994" custRadScaleInc="-32144">
        <dgm:presLayoutVars>
          <dgm:bulletEnabled val="1"/>
        </dgm:presLayoutVars>
      </dgm:prSet>
      <dgm:spPr/>
    </dgm:pt>
    <dgm:pt modelId="{E77C7B1D-B436-4346-A6FD-18933D10B04E}" type="pres">
      <dgm:prSet presAssocID="{9BD75E4A-48D0-4884-83D8-A281025F3401}" presName="nodeFollowingNodes" presStyleLbl="node1" presStyleIdx="2" presStyleCnt="3" custScaleX="91048" custScaleY="71495" custRadScaleRad="116580" custRadScaleInc="41514">
        <dgm:presLayoutVars>
          <dgm:bulletEnabled val="1"/>
        </dgm:presLayoutVars>
      </dgm:prSet>
      <dgm:spPr/>
    </dgm:pt>
  </dgm:ptLst>
  <dgm:cxnLst>
    <dgm:cxn modelId="{D877F323-6BEB-4FB1-BD0F-DD546CE4F575}" type="presOf" srcId="{B60FA51E-D0FA-43D5-845C-E72568257FFE}" destId="{2B65D951-33FF-4176-A477-5A21A9136B82}" srcOrd="0" destOrd="0" presId="urn:microsoft.com/office/officeart/2005/8/layout/cycle3"/>
    <dgm:cxn modelId="{1307F82D-0F03-4DA5-95F8-F130BECC1871}" type="presOf" srcId="{979EE817-A3E2-41AD-9B42-568F9F6B0A69}" destId="{BDD2D57C-6639-4395-8496-FDA818CC1C88}" srcOrd="0" destOrd="0" presId="urn:microsoft.com/office/officeart/2005/8/layout/cycle3"/>
    <dgm:cxn modelId="{CBA32BA2-0211-45DB-B0AE-B65018E436F5}" srcId="{2F6BCFB3-F424-4F68-9A66-FE0DFBC31289}" destId="{9BD75E4A-48D0-4884-83D8-A281025F3401}" srcOrd="2" destOrd="0" parTransId="{AF206213-16D3-4955-96B4-B0FE01FAD2E7}" sibTransId="{77E52299-4FC3-434E-9648-45BDA7DCDBFF}"/>
    <dgm:cxn modelId="{1F4D06A5-7847-439B-ABB1-BEE6FC045E66}" type="presOf" srcId="{9BD75E4A-48D0-4884-83D8-A281025F3401}" destId="{E77C7B1D-B436-4346-A6FD-18933D10B04E}" srcOrd="0" destOrd="0" presId="urn:microsoft.com/office/officeart/2005/8/layout/cycle3"/>
    <dgm:cxn modelId="{CAE024C6-921D-482A-BBF8-EBEA733BCE48}" type="presOf" srcId="{C517EAA1-9724-4682-9C7A-FBFEA7B6D3A1}" destId="{14217249-07A9-43C9-8E78-C7C5F3BFD8AE}" srcOrd="0" destOrd="0" presId="urn:microsoft.com/office/officeart/2005/8/layout/cycle3"/>
    <dgm:cxn modelId="{D749B4D1-8EFD-484B-A7E1-6C097F093CFA}" type="presOf" srcId="{2F6BCFB3-F424-4F68-9A66-FE0DFBC31289}" destId="{012AC501-982C-4967-B192-31831A4C790B}" srcOrd="0" destOrd="0" presId="urn:microsoft.com/office/officeart/2005/8/layout/cycle3"/>
    <dgm:cxn modelId="{BD5716DD-99AB-4A4B-AD69-BCF03CFA251E}" srcId="{2F6BCFB3-F424-4F68-9A66-FE0DFBC31289}" destId="{B60FA51E-D0FA-43D5-845C-E72568257FFE}" srcOrd="1" destOrd="0" parTransId="{E830E106-3187-4586-8713-233496CE1FA2}" sibTransId="{9693CAA0-990C-4A47-8CBA-C062DA36D33D}"/>
    <dgm:cxn modelId="{191260ED-72C7-4032-ABD4-D0B5EE93B405}" srcId="{2F6BCFB3-F424-4F68-9A66-FE0DFBC31289}" destId="{979EE817-A3E2-41AD-9B42-568F9F6B0A69}" srcOrd="0" destOrd="0" parTransId="{8B7C3278-CF0D-433C-A33B-3BB90E4372B8}" sibTransId="{C517EAA1-9724-4682-9C7A-FBFEA7B6D3A1}"/>
    <dgm:cxn modelId="{65A8E1D1-1744-411F-99B0-9A2DAD5022C8}" type="presParOf" srcId="{012AC501-982C-4967-B192-31831A4C790B}" destId="{2B5A10FD-8783-4AC3-9F80-6FC54CEF24C9}" srcOrd="0" destOrd="0" presId="urn:microsoft.com/office/officeart/2005/8/layout/cycle3"/>
    <dgm:cxn modelId="{81822547-7E0B-4E44-98E1-884C338024B5}" type="presParOf" srcId="{2B5A10FD-8783-4AC3-9F80-6FC54CEF24C9}" destId="{BDD2D57C-6639-4395-8496-FDA818CC1C88}" srcOrd="0" destOrd="0" presId="urn:microsoft.com/office/officeart/2005/8/layout/cycle3"/>
    <dgm:cxn modelId="{0796CC0C-04A3-4878-A74A-FC5B6AE36594}" type="presParOf" srcId="{2B5A10FD-8783-4AC3-9F80-6FC54CEF24C9}" destId="{14217249-07A9-43C9-8E78-C7C5F3BFD8AE}" srcOrd="1" destOrd="0" presId="urn:microsoft.com/office/officeart/2005/8/layout/cycle3"/>
    <dgm:cxn modelId="{4326BBB6-4A3C-4054-8215-9B0B96B5FDC7}" type="presParOf" srcId="{2B5A10FD-8783-4AC3-9F80-6FC54CEF24C9}" destId="{2B65D951-33FF-4176-A477-5A21A9136B82}" srcOrd="2" destOrd="0" presId="urn:microsoft.com/office/officeart/2005/8/layout/cycle3"/>
    <dgm:cxn modelId="{F0D2D7C0-1B2A-4225-9B37-8FA9DAA4F501}" type="presParOf" srcId="{2B5A10FD-8783-4AC3-9F80-6FC54CEF24C9}" destId="{E77C7B1D-B436-4346-A6FD-18933D10B04E}"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A370C0-8F23-4A57-84D0-904B8FB33B14}" type="doc">
      <dgm:prSet loTypeId="urn:microsoft.com/office/officeart/2005/8/layout/gear1" loCatId="process" qsTypeId="urn:microsoft.com/office/officeart/2005/8/quickstyle/3d3" qsCatId="3D" csTypeId="urn:microsoft.com/office/officeart/2005/8/colors/accent1_2" csCatId="accent1" phldr="1"/>
      <dgm:spPr/>
    </dgm:pt>
    <dgm:pt modelId="{9578C87E-1693-4617-A3F0-78CED61CA8F4}">
      <dgm:prSet phldrT="[Текст]" custT="1"/>
      <dgm:spPr>
        <a:solidFill>
          <a:srgbClr val="00B050"/>
        </a:solidFill>
      </dgm:spPr>
      <dgm:t>
        <a:bodyPr/>
        <a:lstStyle/>
        <a:p>
          <a:r>
            <a:rPr lang="uk-UA" sz="2400" b="1" dirty="0">
              <a:effectLst/>
              <a:latin typeface="+mn-lt"/>
              <a:ea typeface="Calibri" panose="020F0502020204030204" pitchFamily="34" charset="0"/>
              <a:cs typeface="Arial" panose="020B0604020202020204" pitchFamily="34" charset="0"/>
            </a:rPr>
            <a:t>Ми з Вами й для Вас!</a:t>
          </a:r>
          <a:endParaRPr lang="uk-UA" sz="2400" b="1" dirty="0">
            <a:latin typeface="+mn-lt"/>
          </a:endParaRPr>
        </a:p>
      </dgm:t>
    </dgm:pt>
    <dgm:pt modelId="{5653C612-046F-4E65-9680-933F4DD629E8}" type="parTrans" cxnId="{15124C61-CEA8-4310-B6D1-AC5EE8778DAE}">
      <dgm:prSet/>
      <dgm:spPr/>
      <dgm:t>
        <a:bodyPr/>
        <a:lstStyle/>
        <a:p>
          <a:endParaRPr lang="uk-UA" sz="2400" b="1">
            <a:latin typeface="+mn-lt"/>
          </a:endParaRPr>
        </a:p>
      </dgm:t>
    </dgm:pt>
    <dgm:pt modelId="{794C2082-64D5-4882-8AE4-CBC06965189B}" type="sibTrans" cxnId="{15124C61-CEA8-4310-B6D1-AC5EE8778DAE}">
      <dgm:prSet/>
      <dgm:spPr/>
      <dgm:t>
        <a:bodyPr/>
        <a:lstStyle/>
        <a:p>
          <a:endParaRPr lang="uk-UA" sz="2400" b="1">
            <a:latin typeface="+mn-lt"/>
          </a:endParaRPr>
        </a:p>
      </dgm:t>
    </dgm:pt>
    <dgm:pt modelId="{5B5BBC62-C3B4-41B2-9DBD-F283AAB359C5}">
      <dgm:prSet phldrT="[Текст]" custT="1"/>
      <dgm:spPr>
        <a:solidFill>
          <a:srgbClr val="00B0F0"/>
        </a:solidFill>
      </dgm:spPr>
      <dgm:t>
        <a:bodyPr/>
        <a:lstStyle/>
        <a:p>
          <a:r>
            <a:rPr lang="uk-UA" sz="2400" b="1" dirty="0">
              <a:effectLst/>
              <a:latin typeface="+mn-lt"/>
              <a:ea typeface="Calibri" panose="020F0502020204030204" pitchFamily="34" charset="0"/>
              <a:cs typeface="Arial" panose="020B0604020202020204" pitchFamily="34" charset="0"/>
            </a:rPr>
            <a:t>Ми діємо! </a:t>
          </a:r>
          <a:endParaRPr lang="uk-UA" sz="2400" b="1" dirty="0">
            <a:latin typeface="+mn-lt"/>
          </a:endParaRPr>
        </a:p>
      </dgm:t>
    </dgm:pt>
    <dgm:pt modelId="{F303D9F1-EB63-4078-9C61-1A426377BFD9}" type="parTrans" cxnId="{DB234754-FF13-48E5-AFB1-9BE3F4D76B85}">
      <dgm:prSet/>
      <dgm:spPr/>
      <dgm:t>
        <a:bodyPr/>
        <a:lstStyle/>
        <a:p>
          <a:endParaRPr lang="uk-UA" sz="2400" b="1">
            <a:latin typeface="+mn-lt"/>
          </a:endParaRPr>
        </a:p>
      </dgm:t>
    </dgm:pt>
    <dgm:pt modelId="{7F553C35-64ED-4ABC-9E9E-DACDF60A3A6D}" type="sibTrans" cxnId="{DB234754-FF13-48E5-AFB1-9BE3F4D76B85}">
      <dgm:prSet/>
      <dgm:spPr/>
      <dgm:t>
        <a:bodyPr/>
        <a:lstStyle/>
        <a:p>
          <a:endParaRPr lang="uk-UA" sz="2400" b="1">
            <a:latin typeface="+mn-lt"/>
          </a:endParaRPr>
        </a:p>
      </dgm:t>
    </dgm:pt>
    <dgm:pt modelId="{776CE52A-1E89-42C5-8A26-FB321C889C94}">
      <dgm:prSet phldrT="[Текст]" custT="1"/>
      <dgm:spPr>
        <a:solidFill>
          <a:srgbClr val="FF0000"/>
        </a:solidFill>
      </dgm:spPr>
      <dgm:t>
        <a:bodyPr/>
        <a:lstStyle/>
        <a:p>
          <a:r>
            <a:rPr lang="uk-UA" sz="2400" b="1" dirty="0">
              <a:effectLst/>
              <a:latin typeface="+mn-lt"/>
              <a:ea typeface="Calibri" panose="020F0502020204030204" pitchFamily="34" charset="0"/>
              <a:cs typeface="Arial" panose="020B0604020202020204" pitchFamily="34" charset="0"/>
            </a:rPr>
            <a:t>Ми є!</a:t>
          </a:r>
          <a:endParaRPr lang="uk-UA" sz="2400" b="1" dirty="0">
            <a:latin typeface="+mn-lt"/>
          </a:endParaRPr>
        </a:p>
      </dgm:t>
    </dgm:pt>
    <dgm:pt modelId="{787E6D0F-5934-42F0-B6D2-0260CE0F0126}" type="parTrans" cxnId="{30578BA8-8AE7-4ABE-AD20-1FBFDA97FD56}">
      <dgm:prSet/>
      <dgm:spPr/>
      <dgm:t>
        <a:bodyPr/>
        <a:lstStyle/>
        <a:p>
          <a:endParaRPr lang="uk-UA" sz="2400" b="1">
            <a:latin typeface="+mn-lt"/>
          </a:endParaRPr>
        </a:p>
      </dgm:t>
    </dgm:pt>
    <dgm:pt modelId="{EC66FA76-9377-43DA-A15A-88E8E9489D9A}" type="sibTrans" cxnId="{30578BA8-8AE7-4ABE-AD20-1FBFDA97FD56}">
      <dgm:prSet/>
      <dgm:spPr/>
      <dgm:t>
        <a:bodyPr/>
        <a:lstStyle/>
        <a:p>
          <a:endParaRPr lang="uk-UA" sz="2400" b="1">
            <a:latin typeface="+mn-lt"/>
          </a:endParaRPr>
        </a:p>
      </dgm:t>
    </dgm:pt>
    <dgm:pt modelId="{CAD6176F-E1B4-40EE-9A50-9B9B9754C590}" type="pres">
      <dgm:prSet presAssocID="{E3A370C0-8F23-4A57-84D0-904B8FB33B14}" presName="composite" presStyleCnt="0">
        <dgm:presLayoutVars>
          <dgm:chMax val="3"/>
          <dgm:animLvl val="lvl"/>
          <dgm:resizeHandles val="exact"/>
        </dgm:presLayoutVars>
      </dgm:prSet>
      <dgm:spPr/>
    </dgm:pt>
    <dgm:pt modelId="{212F48B9-45CB-4146-9E0D-1934C846FBEA}" type="pres">
      <dgm:prSet presAssocID="{9578C87E-1693-4617-A3F0-78CED61CA8F4}" presName="gear1" presStyleLbl="node1" presStyleIdx="0" presStyleCnt="3" custLinFactNeighborX="64" custLinFactNeighborY="1027">
        <dgm:presLayoutVars>
          <dgm:chMax val="1"/>
          <dgm:bulletEnabled val="1"/>
        </dgm:presLayoutVars>
      </dgm:prSet>
      <dgm:spPr/>
    </dgm:pt>
    <dgm:pt modelId="{C3631355-EDA5-4637-945F-78790D58800E}" type="pres">
      <dgm:prSet presAssocID="{9578C87E-1693-4617-A3F0-78CED61CA8F4}" presName="gear1srcNode" presStyleLbl="node1" presStyleIdx="0" presStyleCnt="3"/>
      <dgm:spPr/>
    </dgm:pt>
    <dgm:pt modelId="{7B3CE53D-9ABB-46F0-B1E0-FA8D29B08E82}" type="pres">
      <dgm:prSet presAssocID="{9578C87E-1693-4617-A3F0-78CED61CA8F4}" presName="gear1dstNode" presStyleLbl="node1" presStyleIdx="0" presStyleCnt="3"/>
      <dgm:spPr/>
    </dgm:pt>
    <dgm:pt modelId="{52EA010F-4566-4260-803B-A52B23AB7991}" type="pres">
      <dgm:prSet presAssocID="{5B5BBC62-C3B4-41B2-9DBD-F283AAB359C5}" presName="gear2" presStyleLbl="node1" presStyleIdx="1" presStyleCnt="3" custScaleX="120330">
        <dgm:presLayoutVars>
          <dgm:chMax val="1"/>
          <dgm:bulletEnabled val="1"/>
        </dgm:presLayoutVars>
      </dgm:prSet>
      <dgm:spPr/>
    </dgm:pt>
    <dgm:pt modelId="{BA6F235A-6AA0-4F08-BD51-D98E066B7386}" type="pres">
      <dgm:prSet presAssocID="{5B5BBC62-C3B4-41B2-9DBD-F283AAB359C5}" presName="gear2srcNode" presStyleLbl="node1" presStyleIdx="1" presStyleCnt="3"/>
      <dgm:spPr/>
    </dgm:pt>
    <dgm:pt modelId="{C3639DA5-DC28-4BD9-B2CC-F335E96912BC}" type="pres">
      <dgm:prSet presAssocID="{5B5BBC62-C3B4-41B2-9DBD-F283AAB359C5}" presName="gear2dstNode" presStyleLbl="node1" presStyleIdx="1" presStyleCnt="3"/>
      <dgm:spPr/>
    </dgm:pt>
    <dgm:pt modelId="{A6541F4F-29E5-450B-A1BE-08AF34EBBF51}" type="pres">
      <dgm:prSet presAssocID="{776CE52A-1E89-42C5-8A26-FB321C889C94}" presName="gear3" presStyleLbl="node1" presStyleIdx="2" presStyleCnt="3"/>
      <dgm:spPr/>
    </dgm:pt>
    <dgm:pt modelId="{CA6B7097-AE94-41DA-90E8-852D27E42A2B}" type="pres">
      <dgm:prSet presAssocID="{776CE52A-1E89-42C5-8A26-FB321C889C94}" presName="gear3tx" presStyleLbl="node1" presStyleIdx="2" presStyleCnt="3">
        <dgm:presLayoutVars>
          <dgm:chMax val="1"/>
          <dgm:bulletEnabled val="1"/>
        </dgm:presLayoutVars>
      </dgm:prSet>
      <dgm:spPr/>
    </dgm:pt>
    <dgm:pt modelId="{C8427AE6-95B1-469B-808A-997B9E9DFDD5}" type="pres">
      <dgm:prSet presAssocID="{776CE52A-1E89-42C5-8A26-FB321C889C94}" presName="gear3srcNode" presStyleLbl="node1" presStyleIdx="2" presStyleCnt="3"/>
      <dgm:spPr/>
    </dgm:pt>
    <dgm:pt modelId="{28097E9F-A515-4D98-A03B-494B94D6321E}" type="pres">
      <dgm:prSet presAssocID="{776CE52A-1E89-42C5-8A26-FB321C889C94}" presName="gear3dstNode" presStyleLbl="node1" presStyleIdx="2" presStyleCnt="3"/>
      <dgm:spPr/>
    </dgm:pt>
    <dgm:pt modelId="{F751330A-65EE-4F18-99FA-B396294D17CD}" type="pres">
      <dgm:prSet presAssocID="{794C2082-64D5-4882-8AE4-CBC06965189B}" presName="connector1" presStyleLbl="sibTrans2D1" presStyleIdx="0" presStyleCnt="3"/>
      <dgm:spPr/>
    </dgm:pt>
    <dgm:pt modelId="{C6D14047-C886-47BD-A69D-F7C3FFB2C7BD}" type="pres">
      <dgm:prSet presAssocID="{7F553C35-64ED-4ABC-9E9E-DACDF60A3A6D}" presName="connector2" presStyleLbl="sibTrans2D1" presStyleIdx="1" presStyleCnt="3"/>
      <dgm:spPr/>
    </dgm:pt>
    <dgm:pt modelId="{CEE99C4B-4985-4587-9747-835E2F5585AF}" type="pres">
      <dgm:prSet presAssocID="{EC66FA76-9377-43DA-A15A-88E8E9489D9A}" presName="connector3" presStyleLbl="sibTrans2D1" presStyleIdx="2" presStyleCnt="3"/>
      <dgm:spPr/>
    </dgm:pt>
  </dgm:ptLst>
  <dgm:cxnLst>
    <dgm:cxn modelId="{B9C27513-8B42-4783-9BAA-F3246804A2F6}" type="presOf" srcId="{E3A370C0-8F23-4A57-84D0-904B8FB33B14}" destId="{CAD6176F-E1B4-40EE-9A50-9B9B9754C590}" srcOrd="0" destOrd="0" presId="urn:microsoft.com/office/officeart/2005/8/layout/gear1"/>
    <dgm:cxn modelId="{3DF8FE21-D2FF-4D90-B6F9-52D033DC24FD}" type="presOf" srcId="{776CE52A-1E89-42C5-8A26-FB321C889C94}" destId="{CA6B7097-AE94-41DA-90E8-852D27E42A2B}" srcOrd="1" destOrd="0" presId="urn:microsoft.com/office/officeart/2005/8/layout/gear1"/>
    <dgm:cxn modelId="{9F363929-4369-49DE-B675-CE42AF747F97}" type="presOf" srcId="{7F553C35-64ED-4ABC-9E9E-DACDF60A3A6D}" destId="{C6D14047-C886-47BD-A69D-F7C3FFB2C7BD}" srcOrd="0" destOrd="0" presId="urn:microsoft.com/office/officeart/2005/8/layout/gear1"/>
    <dgm:cxn modelId="{15124C61-CEA8-4310-B6D1-AC5EE8778DAE}" srcId="{E3A370C0-8F23-4A57-84D0-904B8FB33B14}" destId="{9578C87E-1693-4617-A3F0-78CED61CA8F4}" srcOrd="0" destOrd="0" parTransId="{5653C612-046F-4E65-9680-933F4DD629E8}" sibTransId="{794C2082-64D5-4882-8AE4-CBC06965189B}"/>
    <dgm:cxn modelId="{3340EF6B-6F53-4794-8794-500167BB58A4}" type="presOf" srcId="{776CE52A-1E89-42C5-8A26-FB321C889C94}" destId="{C8427AE6-95B1-469B-808A-997B9E9DFDD5}" srcOrd="2" destOrd="0" presId="urn:microsoft.com/office/officeart/2005/8/layout/gear1"/>
    <dgm:cxn modelId="{DB234754-FF13-48E5-AFB1-9BE3F4D76B85}" srcId="{E3A370C0-8F23-4A57-84D0-904B8FB33B14}" destId="{5B5BBC62-C3B4-41B2-9DBD-F283AAB359C5}" srcOrd="1" destOrd="0" parTransId="{F303D9F1-EB63-4078-9C61-1A426377BFD9}" sibTransId="{7F553C35-64ED-4ABC-9E9E-DACDF60A3A6D}"/>
    <dgm:cxn modelId="{23982757-B585-475E-B521-3F0D662F689D}" type="presOf" srcId="{776CE52A-1E89-42C5-8A26-FB321C889C94}" destId="{A6541F4F-29E5-450B-A1BE-08AF34EBBF51}" srcOrd="0" destOrd="0" presId="urn:microsoft.com/office/officeart/2005/8/layout/gear1"/>
    <dgm:cxn modelId="{7513B879-D4F1-474F-96B5-2E41E40B6441}" type="presOf" srcId="{5B5BBC62-C3B4-41B2-9DBD-F283AAB359C5}" destId="{C3639DA5-DC28-4BD9-B2CC-F335E96912BC}" srcOrd="2" destOrd="0" presId="urn:microsoft.com/office/officeart/2005/8/layout/gear1"/>
    <dgm:cxn modelId="{9CCD289A-A784-4021-ACF5-F484B577905D}" type="presOf" srcId="{776CE52A-1E89-42C5-8A26-FB321C889C94}" destId="{28097E9F-A515-4D98-A03B-494B94D6321E}" srcOrd="3" destOrd="0" presId="urn:microsoft.com/office/officeart/2005/8/layout/gear1"/>
    <dgm:cxn modelId="{BDF4829B-4FD8-4DD7-B0E5-2BF56F336DA4}" type="presOf" srcId="{9578C87E-1693-4617-A3F0-78CED61CA8F4}" destId="{C3631355-EDA5-4637-945F-78790D58800E}" srcOrd="1" destOrd="0" presId="urn:microsoft.com/office/officeart/2005/8/layout/gear1"/>
    <dgm:cxn modelId="{11F65A9D-2C92-4145-9465-5528857B1B5B}" type="presOf" srcId="{9578C87E-1693-4617-A3F0-78CED61CA8F4}" destId="{212F48B9-45CB-4146-9E0D-1934C846FBEA}" srcOrd="0" destOrd="0" presId="urn:microsoft.com/office/officeart/2005/8/layout/gear1"/>
    <dgm:cxn modelId="{109620A3-790B-4869-B07A-1D227CBE2525}" type="presOf" srcId="{794C2082-64D5-4882-8AE4-CBC06965189B}" destId="{F751330A-65EE-4F18-99FA-B396294D17CD}" srcOrd="0" destOrd="0" presId="urn:microsoft.com/office/officeart/2005/8/layout/gear1"/>
    <dgm:cxn modelId="{E71688A3-64BF-4722-B86E-EDBE147AEAA9}" type="presOf" srcId="{EC66FA76-9377-43DA-A15A-88E8E9489D9A}" destId="{CEE99C4B-4985-4587-9747-835E2F5585AF}" srcOrd="0" destOrd="0" presId="urn:microsoft.com/office/officeart/2005/8/layout/gear1"/>
    <dgm:cxn modelId="{30578BA8-8AE7-4ABE-AD20-1FBFDA97FD56}" srcId="{E3A370C0-8F23-4A57-84D0-904B8FB33B14}" destId="{776CE52A-1E89-42C5-8A26-FB321C889C94}" srcOrd="2" destOrd="0" parTransId="{787E6D0F-5934-42F0-B6D2-0260CE0F0126}" sibTransId="{EC66FA76-9377-43DA-A15A-88E8E9489D9A}"/>
    <dgm:cxn modelId="{F3284BB7-9C57-4F4E-84A0-2ED6BA112865}" type="presOf" srcId="{5B5BBC62-C3B4-41B2-9DBD-F283AAB359C5}" destId="{BA6F235A-6AA0-4F08-BD51-D98E066B7386}" srcOrd="1" destOrd="0" presId="urn:microsoft.com/office/officeart/2005/8/layout/gear1"/>
    <dgm:cxn modelId="{3F8253C1-EA5C-41B6-96FA-365B5FCFB548}" type="presOf" srcId="{5B5BBC62-C3B4-41B2-9DBD-F283AAB359C5}" destId="{52EA010F-4566-4260-803B-A52B23AB7991}" srcOrd="0" destOrd="0" presId="urn:microsoft.com/office/officeart/2005/8/layout/gear1"/>
    <dgm:cxn modelId="{83E88ACF-16D7-4DB9-B00C-A79578B84A46}" type="presOf" srcId="{9578C87E-1693-4617-A3F0-78CED61CA8F4}" destId="{7B3CE53D-9ABB-46F0-B1E0-FA8D29B08E82}" srcOrd="2" destOrd="0" presId="urn:microsoft.com/office/officeart/2005/8/layout/gear1"/>
    <dgm:cxn modelId="{DD493FCE-369C-4521-926B-E93F240C7232}" type="presParOf" srcId="{CAD6176F-E1B4-40EE-9A50-9B9B9754C590}" destId="{212F48B9-45CB-4146-9E0D-1934C846FBEA}" srcOrd="0" destOrd="0" presId="urn:microsoft.com/office/officeart/2005/8/layout/gear1"/>
    <dgm:cxn modelId="{109EC6C3-0679-4061-B005-62D15FBBE2C3}" type="presParOf" srcId="{CAD6176F-E1B4-40EE-9A50-9B9B9754C590}" destId="{C3631355-EDA5-4637-945F-78790D58800E}" srcOrd="1" destOrd="0" presId="urn:microsoft.com/office/officeart/2005/8/layout/gear1"/>
    <dgm:cxn modelId="{A0FEA830-68C0-4A2F-A69C-51C5FB5AD157}" type="presParOf" srcId="{CAD6176F-E1B4-40EE-9A50-9B9B9754C590}" destId="{7B3CE53D-9ABB-46F0-B1E0-FA8D29B08E82}" srcOrd="2" destOrd="0" presId="urn:microsoft.com/office/officeart/2005/8/layout/gear1"/>
    <dgm:cxn modelId="{5D437FBE-0E8B-4831-9C30-1CDA5AACEFB7}" type="presParOf" srcId="{CAD6176F-E1B4-40EE-9A50-9B9B9754C590}" destId="{52EA010F-4566-4260-803B-A52B23AB7991}" srcOrd="3" destOrd="0" presId="urn:microsoft.com/office/officeart/2005/8/layout/gear1"/>
    <dgm:cxn modelId="{FAE258FC-CF20-4152-8D91-9723548F80D5}" type="presParOf" srcId="{CAD6176F-E1B4-40EE-9A50-9B9B9754C590}" destId="{BA6F235A-6AA0-4F08-BD51-D98E066B7386}" srcOrd="4" destOrd="0" presId="urn:microsoft.com/office/officeart/2005/8/layout/gear1"/>
    <dgm:cxn modelId="{FEA13559-3F4A-4B97-8F84-2CF1DD181F94}" type="presParOf" srcId="{CAD6176F-E1B4-40EE-9A50-9B9B9754C590}" destId="{C3639DA5-DC28-4BD9-B2CC-F335E96912BC}" srcOrd="5" destOrd="0" presId="urn:microsoft.com/office/officeart/2005/8/layout/gear1"/>
    <dgm:cxn modelId="{F2FF6D27-C5B3-4040-A343-28151E3A3F66}" type="presParOf" srcId="{CAD6176F-E1B4-40EE-9A50-9B9B9754C590}" destId="{A6541F4F-29E5-450B-A1BE-08AF34EBBF51}" srcOrd="6" destOrd="0" presId="urn:microsoft.com/office/officeart/2005/8/layout/gear1"/>
    <dgm:cxn modelId="{5BC6DC47-0B7E-432A-9783-9FA341201988}" type="presParOf" srcId="{CAD6176F-E1B4-40EE-9A50-9B9B9754C590}" destId="{CA6B7097-AE94-41DA-90E8-852D27E42A2B}" srcOrd="7" destOrd="0" presId="urn:microsoft.com/office/officeart/2005/8/layout/gear1"/>
    <dgm:cxn modelId="{F72B2068-817F-456E-8AE6-932A842F76CA}" type="presParOf" srcId="{CAD6176F-E1B4-40EE-9A50-9B9B9754C590}" destId="{C8427AE6-95B1-469B-808A-997B9E9DFDD5}" srcOrd="8" destOrd="0" presId="urn:microsoft.com/office/officeart/2005/8/layout/gear1"/>
    <dgm:cxn modelId="{F6FE0F2D-36B2-428E-87E0-DF9C0EDA1E8E}" type="presParOf" srcId="{CAD6176F-E1B4-40EE-9A50-9B9B9754C590}" destId="{28097E9F-A515-4D98-A03B-494B94D6321E}" srcOrd="9" destOrd="0" presId="urn:microsoft.com/office/officeart/2005/8/layout/gear1"/>
    <dgm:cxn modelId="{F404270C-F7D0-45AD-87E8-6450E1699C77}" type="presParOf" srcId="{CAD6176F-E1B4-40EE-9A50-9B9B9754C590}" destId="{F751330A-65EE-4F18-99FA-B396294D17CD}" srcOrd="10" destOrd="0" presId="urn:microsoft.com/office/officeart/2005/8/layout/gear1"/>
    <dgm:cxn modelId="{BEA16D6F-1239-494B-8C11-0665118E533C}" type="presParOf" srcId="{CAD6176F-E1B4-40EE-9A50-9B9B9754C590}" destId="{C6D14047-C886-47BD-A69D-F7C3FFB2C7BD}" srcOrd="11" destOrd="0" presId="urn:microsoft.com/office/officeart/2005/8/layout/gear1"/>
    <dgm:cxn modelId="{78E4C75C-9C94-4DFE-92AE-0686EC14EB1B}" type="presParOf" srcId="{CAD6176F-E1B4-40EE-9A50-9B9B9754C590}" destId="{CEE99C4B-4985-4587-9747-835E2F5585AF}"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17249-07A9-43C9-8E78-C7C5F3BFD8AE}">
      <dsp:nvSpPr>
        <dsp:cNvPr id="0" name=""/>
        <dsp:cNvSpPr/>
      </dsp:nvSpPr>
      <dsp:spPr>
        <a:xfrm>
          <a:off x="2717401" y="-765796"/>
          <a:ext cx="5883870" cy="5883870"/>
        </a:xfrm>
        <a:prstGeom prst="circularArrow">
          <a:avLst>
            <a:gd name="adj1" fmla="val 5689"/>
            <a:gd name="adj2" fmla="val 340510"/>
            <a:gd name="adj3" fmla="val 11674879"/>
            <a:gd name="adj4" fmla="val 18832290"/>
            <a:gd name="adj5" fmla="val 5908"/>
          </a:avLst>
        </a:prstGeom>
        <a:solidFill>
          <a:schemeClr val="accent6">
            <a:lumMod val="75000"/>
          </a:schemeClr>
        </a:solidFill>
        <a:ln>
          <a:solidFill>
            <a:schemeClr val="accent6">
              <a:lumMod val="50000"/>
            </a:schemeClr>
          </a:solidFill>
        </a:ln>
        <a:effectLst/>
      </dsp:spPr>
      <dsp:style>
        <a:lnRef idx="0">
          <a:scrgbClr r="0" g="0" b="0"/>
        </a:lnRef>
        <a:fillRef idx="1">
          <a:scrgbClr r="0" g="0" b="0"/>
        </a:fillRef>
        <a:effectRef idx="2">
          <a:scrgbClr r="0" g="0" b="0"/>
        </a:effectRef>
        <a:fontRef idx="minor"/>
      </dsp:style>
    </dsp:sp>
    <dsp:sp modelId="{BDD2D57C-6639-4395-8496-FDA818CC1C88}">
      <dsp:nvSpPr>
        <dsp:cNvPr id="0" name=""/>
        <dsp:cNvSpPr/>
      </dsp:nvSpPr>
      <dsp:spPr>
        <a:xfrm>
          <a:off x="3070175" y="47529"/>
          <a:ext cx="4697491" cy="1865777"/>
        </a:xfrm>
        <a:prstGeom prst="roundRect">
          <a:avLst/>
        </a:prstGeom>
        <a:solidFill>
          <a:schemeClr val="accent4">
            <a:lumMod val="40000"/>
            <a:lumOff val="60000"/>
            <a:alpha val="90000"/>
          </a:schemeClr>
        </a:solidFill>
        <a:ln w="19050" cap="rnd" cmpd="sng" algn="ctr">
          <a:solidFill>
            <a:srgbClr val="3C9A74"/>
          </a:solidFill>
          <a:prstDash val="solid"/>
        </a:ln>
        <a:effectLst>
          <a:innerShdw blurRad="63500" dist="50800" dir="13500000">
            <a:prstClr val="black">
              <a:alpha val="50000"/>
            </a:prst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b="0" i="1" kern="1200" dirty="0" err="1">
              <a:solidFill>
                <a:schemeClr val="accent6">
                  <a:lumMod val="50000"/>
                </a:schemeClr>
              </a:solidFill>
              <a:effectLst>
                <a:outerShdw blurRad="38100" dist="38100" dir="2700000" algn="tl">
                  <a:srgbClr val="000000">
                    <a:alpha val="43137"/>
                  </a:srgbClr>
                </a:outerShdw>
              </a:effectLst>
              <a:latin typeface="+mn-lt"/>
              <a:ea typeface="+mn-ea"/>
              <a:cs typeface="+mn-cs"/>
            </a:rPr>
            <a:t>Резуьтатами</a:t>
          </a:r>
          <a:r>
            <a:rPr lang="ru-RU" sz="2400" b="0" i="1" kern="1200"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kern="1200" dirty="0" err="1">
              <a:solidFill>
                <a:schemeClr val="accent6">
                  <a:lumMod val="50000"/>
                </a:schemeClr>
              </a:solidFill>
              <a:effectLst>
                <a:outerShdw blurRad="38100" dist="38100" dir="2700000" algn="tl">
                  <a:srgbClr val="000000">
                    <a:alpha val="43137"/>
                  </a:srgbClr>
                </a:outerShdw>
              </a:effectLst>
              <a:latin typeface="+mn-lt"/>
              <a:ea typeface="+mn-ea"/>
              <a:cs typeface="+mn-cs"/>
            </a:rPr>
            <a:t>атестації</a:t>
          </a:r>
          <a:r>
            <a:rPr lang="ru-RU" sz="2400" b="0" i="1" kern="1200"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kern="1200" dirty="0" err="1">
              <a:solidFill>
                <a:schemeClr val="accent6">
                  <a:lumMod val="50000"/>
                </a:schemeClr>
              </a:solidFill>
              <a:effectLst>
                <a:outerShdw blurRad="38100" dist="38100" dir="2700000" algn="tl">
                  <a:srgbClr val="000000">
                    <a:alpha val="43137"/>
                  </a:srgbClr>
                </a:outerShdw>
              </a:effectLst>
              <a:latin typeface="+mn-lt"/>
              <a:ea typeface="+mn-ea"/>
              <a:cs typeface="+mn-cs"/>
            </a:rPr>
            <a:t>педагогічного</a:t>
          </a:r>
          <a:r>
            <a:rPr lang="ru-RU" sz="2400" b="0" i="1" kern="1200"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kern="1200" dirty="0" err="1">
              <a:solidFill>
                <a:schemeClr val="accent6">
                  <a:lumMod val="50000"/>
                </a:schemeClr>
              </a:solidFill>
              <a:effectLst>
                <a:outerShdw blurRad="38100" dist="38100" dir="2700000" algn="tl">
                  <a:srgbClr val="000000">
                    <a:alpha val="43137"/>
                  </a:srgbClr>
                </a:outerShdw>
              </a:effectLst>
              <a:latin typeface="+mn-lt"/>
              <a:ea typeface="+mn-ea"/>
              <a:cs typeface="+mn-cs"/>
            </a:rPr>
            <a:t>працівника</a:t>
          </a:r>
          <a:r>
            <a:rPr lang="ru-RU" sz="2400" b="0" i="1" kern="1200"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kern="1200" dirty="0" err="1">
              <a:solidFill>
                <a:schemeClr val="accent6">
                  <a:lumMod val="50000"/>
                </a:schemeClr>
              </a:solidFill>
              <a:effectLst>
                <a:outerShdw blurRad="38100" dist="38100" dir="2700000" algn="tl">
                  <a:srgbClr val="000000">
                    <a:alpha val="43137"/>
                  </a:srgbClr>
                </a:outerShdw>
              </a:effectLst>
              <a:latin typeface="+mn-lt"/>
              <a:ea typeface="+mn-ea"/>
              <a:cs typeface="+mn-cs"/>
            </a:rPr>
            <a:t>незалежно</a:t>
          </a:r>
          <a:r>
            <a:rPr lang="ru-RU" sz="2400" b="0" i="1" kern="1200"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kern="1200" dirty="0" err="1">
              <a:solidFill>
                <a:schemeClr val="accent6">
                  <a:lumMod val="50000"/>
                </a:schemeClr>
              </a:solidFill>
              <a:effectLst>
                <a:outerShdw blurRad="38100" dist="38100" dir="2700000" algn="tl">
                  <a:srgbClr val="000000">
                    <a:alpha val="43137"/>
                  </a:srgbClr>
                </a:outerShdw>
              </a:effectLst>
              <a:latin typeface="+mn-lt"/>
              <a:ea typeface="+mn-ea"/>
              <a:cs typeface="+mn-cs"/>
            </a:rPr>
            <a:t>від</a:t>
          </a:r>
          <a:r>
            <a:rPr lang="ru-RU" sz="2400" b="0" i="1" kern="1200"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kern="1200" dirty="0" err="1">
              <a:solidFill>
                <a:schemeClr val="accent6">
                  <a:lumMod val="50000"/>
                </a:schemeClr>
              </a:solidFill>
              <a:effectLst>
                <a:outerShdw blurRad="38100" dist="38100" dir="2700000" algn="tl">
                  <a:srgbClr val="000000">
                    <a:alpha val="43137"/>
                  </a:srgbClr>
                </a:outerShdw>
              </a:effectLst>
              <a:latin typeface="+mn-lt"/>
              <a:ea typeface="+mn-ea"/>
              <a:cs typeface="+mn-cs"/>
            </a:rPr>
            <a:t>обсягу</a:t>
          </a:r>
          <a:r>
            <a:rPr lang="ru-RU" sz="2400" b="0" i="1" kern="1200"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kern="1200" dirty="0" err="1">
              <a:solidFill>
                <a:schemeClr val="accent6">
                  <a:lumMod val="50000"/>
                </a:schemeClr>
              </a:solidFill>
              <a:effectLst>
                <a:outerShdw blurRad="38100" dist="38100" dir="2700000" algn="tl">
                  <a:srgbClr val="000000">
                    <a:alpha val="43137"/>
                  </a:srgbClr>
                </a:outerShdw>
              </a:effectLst>
              <a:latin typeface="+mn-lt"/>
              <a:ea typeface="+mn-ea"/>
              <a:cs typeface="+mn-cs"/>
            </a:rPr>
            <a:t>його</a:t>
          </a:r>
          <a:r>
            <a:rPr lang="ru-RU" sz="2400" b="0" i="1" kern="1200"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kern="1200" dirty="0" err="1">
              <a:solidFill>
                <a:schemeClr val="accent6">
                  <a:lumMod val="50000"/>
                </a:schemeClr>
              </a:solidFill>
              <a:effectLst>
                <a:outerShdw blurRad="38100" dist="38100" dir="2700000" algn="tl">
                  <a:srgbClr val="000000">
                    <a:alpha val="43137"/>
                  </a:srgbClr>
                </a:outerShdw>
              </a:effectLst>
              <a:latin typeface="+mn-lt"/>
              <a:ea typeface="+mn-ea"/>
              <a:cs typeface="+mn-cs"/>
            </a:rPr>
            <a:t>педагогічного</a:t>
          </a:r>
          <a:r>
            <a:rPr lang="ru-RU" sz="2400" b="0" i="1" kern="1200"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kern="1200" dirty="0" err="1">
              <a:solidFill>
                <a:schemeClr val="accent6">
                  <a:lumMod val="50000"/>
                </a:schemeClr>
              </a:solidFill>
              <a:effectLst>
                <a:outerShdw blurRad="38100" dist="38100" dir="2700000" algn="tl">
                  <a:srgbClr val="000000">
                    <a:alpha val="43137"/>
                  </a:srgbClr>
                </a:outerShdw>
              </a:effectLst>
              <a:latin typeface="+mn-lt"/>
              <a:ea typeface="+mn-ea"/>
              <a:cs typeface="+mn-cs"/>
            </a:rPr>
            <a:t>навантаження</a:t>
          </a:r>
          <a:r>
            <a:rPr lang="ru-RU" sz="2400" b="0" i="1" kern="1200" dirty="0">
              <a:solidFill>
                <a:schemeClr val="accent6">
                  <a:lumMod val="50000"/>
                </a:schemeClr>
              </a:solidFill>
              <a:effectLst>
                <a:outerShdw blurRad="38100" dist="38100" dir="2700000" algn="tl">
                  <a:srgbClr val="000000">
                    <a:alpha val="43137"/>
                  </a:srgbClr>
                </a:outerShdw>
              </a:effectLst>
              <a:latin typeface="+mn-lt"/>
              <a:ea typeface="+mn-ea"/>
              <a:cs typeface="+mn-cs"/>
            </a:rPr>
            <a:t> є </a:t>
          </a:r>
          <a:r>
            <a:rPr lang="ru-RU" sz="2400" b="0" i="1" kern="1200" dirty="0" err="1">
              <a:solidFill>
                <a:schemeClr val="accent6">
                  <a:lumMod val="50000"/>
                </a:schemeClr>
              </a:solidFill>
              <a:effectLst>
                <a:outerShdw blurRad="38100" dist="38100" dir="2700000" algn="tl">
                  <a:srgbClr val="000000">
                    <a:alpha val="43137"/>
                  </a:srgbClr>
                </a:outerShdw>
              </a:effectLst>
              <a:latin typeface="+mn-lt"/>
              <a:ea typeface="+mn-ea"/>
              <a:cs typeface="+mn-cs"/>
            </a:rPr>
            <a:t>прийняття</a:t>
          </a:r>
          <a:r>
            <a:rPr lang="ru-RU" sz="2400" b="0" i="1" kern="1200"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kern="1200" dirty="0" err="1">
              <a:solidFill>
                <a:schemeClr val="accent6">
                  <a:lumMod val="50000"/>
                </a:schemeClr>
              </a:solidFill>
              <a:effectLst>
                <a:outerShdw blurRad="38100" dist="38100" dir="2700000" algn="tl">
                  <a:srgbClr val="000000">
                    <a:alpha val="43137"/>
                  </a:srgbClr>
                </a:outerShdw>
              </a:effectLst>
              <a:latin typeface="+mn-lt"/>
              <a:ea typeface="+mn-ea"/>
              <a:cs typeface="+mn-cs"/>
            </a:rPr>
            <a:t>рішення</a:t>
          </a:r>
          <a:r>
            <a:rPr lang="ru-RU" sz="2400" b="0" i="1" kern="1200"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kern="1200" dirty="0" err="1">
              <a:solidFill>
                <a:schemeClr val="accent6">
                  <a:lumMod val="50000"/>
                </a:schemeClr>
              </a:solidFill>
              <a:effectLst>
                <a:outerShdw blurRad="38100" dist="38100" dir="2700000" algn="tl">
                  <a:srgbClr val="000000">
                    <a:alpha val="43137"/>
                  </a:srgbClr>
                </a:outerShdw>
              </a:effectLst>
              <a:latin typeface="+mn-lt"/>
              <a:ea typeface="+mn-ea"/>
              <a:cs typeface="+mn-cs"/>
            </a:rPr>
            <a:t>щодо</a:t>
          </a:r>
          <a:r>
            <a:rPr lang="ru-RU" sz="2400" b="0" i="1" kern="1200" dirty="0">
              <a:solidFill>
                <a:schemeClr val="accent6">
                  <a:lumMod val="50000"/>
                </a:schemeClr>
              </a:solidFill>
              <a:effectLst>
                <a:outerShdw blurRad="38100" dist="38100" dir="2700000" algn="tl">
                  <a:srgbClr val="000000">
                    <a:alpha val="43137"/>
                  </a:srgbClr>
                </a:outerShdw>
              </a:effectLst>
              <a:latin typeface="+mn-lt"/>
              <a:ea typeface="+mn-ea"/>
              <a:cs typeface="+mn-cs"/>
            </a:rPr>
            <a:t>:</a:t>
          </a:r>
        </a:p>
      </dsp:txBody>
      <dsp:txXfrm>
        <a:off x="3161255" y="138609"/>
        <a:ext cx="4515331" cy="1683617"/>
      </dsp:txXfrm>
    </dsp:sp>
    <dsp:sp modelId="{2B65D951-33FF-4176-A477-5A21A9136B82}">
      <dsp:nvSpPr>
        <dsp:cNvPr id="0" name=""/>
        <dsp:cNvSpPr/>
      </dsp:nvSpPr>
      <dsp:spPr>
        <a:xfrm>
          <a:off x="6230414" y="2938180"/>
          <a:ext cx="5338262" cy="1640363"/>
        </a:xfrm>
        <a:prstGeom prst="roundRect">
          <a:avLst/>
        </a:prstGeom>
        <a:solidFill>
          <a:schemeClr val="accent4">
            <a:lumMod val="40000"/>
            <a:lumOff val="60000"/>
            <a:alpha val="90000"/>
          </a:schemeClr>
        </a:solidFill>
        <a:ln w="19050" cap="rnd" cmpd="sng" algn="ctr">
          <a:solidFill>
            <a:srgbClr val="3C9A74"/>
          </a:solidFill>
          <a:prstDash val="solid"/>
        </a:ln>
        <a:effectLst>
          <a:innerShdw blurRad="63500" dist="50800" dir="13500000">
            <a:prstClr val="black">
              <a:alpha val="50000"/>
            </a:prst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b="0"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mn-lt"/>
              <a:ea typeface="+mn-ea"/>
              <a:cs typeface="+mn-cs"/>
            </a:rPr>
            <a:t> </a:t>
          </a:r>
          <a:r>
            <a:rPr lang="ru-RU" sz="2400" b="0" i="1"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mn-lt"/>
              <a:ea typeface="+mn-ea"/>
              <a:cs typeface="+mn-cs"/>
            </a:rPr>
            <a:t>КВАЛІФІКАЦІЙНОЇ КАТЕГОРІЇ та ПЕДАГОГІЧНОГО ЗВАННЯ – </a:t>
          </a:r>
        </a:p>
        <a:p>
          <a:pPr marL="0" lvl="0" indent="0" algn="ctr" defTabSz="1066800">
            <a:lnSpc>
              <a:spcPct val="90000"/>
            </a:lnSpc>
            <a:spcBef>
              <a:spcPct val="0"/>
            </a:spcBef>
            <a:spcAft>
              <a:spcPct val="35000"/>
            </a:spcAft>
            <a:buNone/>
          </a:pPr>
          <a:r>
            <a:rPr lang="uk-UA" sz="2400" b="0" i="0"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mn-lt"/>
              <a:ea typeface="+mn-ea"/>
              <a:cs typeface="+mn-cs"/>
            </a:rPr>
            <a:t>присвоюється (не присвоюється) або</a:t>
          </a:r>
        </a:p>
        <a:p>
          <a:pPr marL="0" lvl="0" indent="0" algn="ctr" defTabSz="1066800">
            <a:lnSpc>
              <a:spcPct val="90000"/>
            </a:lnSpc>
            <a:spcBef>
              <a:spcPct val="0"/>
            </a:spcBef>
            <a:spcAft>
              <a:spcPct val="35000"/>
            </a:spcAft>
            <a:buNone/>
          </a:pPr>
          <a:r>
            <a:rPr lang="uk-UA" sz="2400" b="0" i="0"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mn-lt"/>
              <a:ea typeface="+mn-ea"/>
              <a:cs typeface="+mn-cs"/>
            </a:rPr>
            <a:t>підтверджується (не підтверджується)</a:t>
          </a:r>
          <a:endParaRPr lang="ru-RU" sz="2400" b="0" i="0"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mn-lt"/>
            <a:ea typeface="+mn-ea"/>
            <a:cs typeface="+mn-cs"/>
          </a:endParaRPr>
        </a:p>
      </dsp:txBody>
      <dsp:txXfrm>
        <a:off x="6310490" y="3018256"/>
        <a:ext cx="5178110" cy="1480211"/>
      </dsp:txXfrm>
    </dsp:sp>
    <dsp:sp modelId="{E77C7B1D-B436-4346-A6FD-18933D10B04E}">
      <dsp:nvSpPr>
        <dsp:cNvPr id="0" name=""/>
        <dsp:cNvSpPr/>
      </dsp:nvSpPr>
      <dsp:spPr>
        <a:xfrm>
          <a:off x="812681" y="2551584"/>
          <a:ext cx="3886283" cy="1525842"/>
        </a:xfrm>
        <a:prstGeom prst="roundRect">
          <a:avLst/>
        </a:prstGeom>
        <a:solidFill>
          <a:schemeClr val="accent4">
            <a:lumMod val="40000"/>
            <a:lumOff val="60000"/>
            <a:alpha val="90000"/>
          </a:schemeClr>
        </a:solidFill>
        <a:ln w="19050" cap="rnd" cmpd="sng" algn="ctr">
          <a:solidFill>
            <a:srgbClr val="3C9A74"/>
          </a:solidFill>
          <a:prstDash val="solid"/>
        </a:ln>
        <a:effectLst>
          <a:innerShdw blurRad="63500" dist="50800" dir="13500000">
            <a:prstClr val="black">
              <a:alpha val="50000"/>
            </a:prst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b="0" i="1" kern="1200" dirty="0">
              <a:solidFill>
                <a:schemeClr val="tx1"/>
              </a:solidFill>
              <a:effectLst>
                <a:outerShdw blurRad="38100" dist="38100" dir="2700000" algn="tl">
                  <a:srgbClr val="000000">
                    <a:alpha val="43137"/>
                  </a:srgbClr>
                </a:outerShdw>
              </a:effectLst>
              <a:latin typeface="+mn-lt"/>
              <a:ea typeface="+mn-ea"/>
              <a:cs typeface="+mn-cs"/>
            </a:rPr>
            <a:t>ЗАЙМАНОЇ ПОСАДИ - </a:t>
          </a:r>
        </a:p>
        <a:p>
          <a:pPr marL="0" lvl="0" indent="0" algn="ctr" defTabSz="1066800">
            <a:lnSpc>
              <a:spcPct val="90000"/>
            </a:lnSpc>
            <a:spcBef>
              <a:spcPct val="0"/>
            </a:spcBef>
            <a:spcAft>
              <a:spcPct val="35000"/>
            </a:spcAft>
            <a:buNone/>
          </a:pPr>
          <a:r>
            <a:rPr lang="uk-UA" sz="2400" b="0" i="0" kern="1200" dirty="0">
              <a:solidFill>
                <a:schemeClr val="tx1"/>
              </a:solidFill>
              <a:effectLst>
                <a:outerShdw blurRad="38100" dist="38100" dir="2700000" algn="tl">
                  <a:srgbClr val="000000">
                    <a:alpha val="43137"/>
                  </a:srgbClr>
                </a:outerShdw>
              </a:effectLst>
              <a:latin typeface="+mn-lt"/>
              <a:ea typeface="+mn-ea"/>
              <a:cs typeface="+mn-cs"/>
            </a:rPr>
            <a:t>встановлюється її відповідність або невідповідність</a:t>
          </a:r>
          <a:endParaRPr lang="ru-RU" sz="2400" b="0" i="0" kern="1200" dirty="0">
            <a:solidFill>
              <a:schemeClr val="tx1"/>
            </a:solidFill>
            <a:effectLst>
              <a:outerShdw blurRad="38100" dist="38100" dir="2700000" algn="tl">
                <a:srgbClr val="000000">
                  <a:alpha val="43137"/>
                </a:srgbClr>
              </a:outerShdw>
            </a:effectLst>
            <a:latin typeface="+mn-lt"/>
            <a:ea typeface="+mn-ea"/>
            <a:cs typeface="+mn-cs"/>
          </a:endParaRPr>
        </a:p>
      </dsp:txBody>
      <dsp:txXfrm>
        <a:off x="887166" y="2626069"/>
        <a:ext cx="3737313" cy="1376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F48B9-45CB-4146-9E0D-1934C846FBEA}">
      <dsp:nvSpPr>
        <dsp:cNvPr id="0" name=""/>
        <dsp:cNvSpPr/>
      </dsp:nvSpPr>
      <dsp:spPr>
        <a:xfrm>
          <a:off x="2877163" y="1736431"/>
          <a:ext cx="2122304" cy="2122304"/>
        </a:xfrm>
        <a:prstGeom prst="gear9">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uk-UA" sz="2400" b="1" kern="1200" dirty="0">
              <a:effectLst/>
              <a:latin typeface="+mn-lt"/>
              <a:ea typeface="Calibri" panose="020F0502020204030204" pitchFamily="34" charset="0"/>
              <a:cs typeface="Arial" panose="020B0604020202020204" pitchFamily="34" charset="0"/>
            </a:rPr>
            <a:t>Ми з Вами й для Вас!</a:t>
          </a:r>
          <a:endParaRPr lang="uk-UA" sz="2400" b="1" kern="1200" dirty="0">
            <a:latin typeface="+mn-lt"/>
          </a:endParaRPr>
        </a:p>
      </dsp:txBody>
      <dsp:txXfrm>
        <a:off x="3303841" y="2233571"/>
        <a:ext cx="1268948" cy="1090908"/>
      </dsp:txXfrm>
    </dsp:sp>
    <dsp:sp modelId="{52EA010F-4566-4260-803B-A52B23AB7991}">
      <dsp:nvSpPr>
        <dsp:cNvPr id="0" name=""/>
        <dsp:cNvSpPr/>
      </dsp:nvSpPr>
      <dsp:spPr>
        <a:xfrm>
          <a:off x="1484113" y="1234795"/>
          <a:ext cx="1857286" cy="1543494"/>
        </a:xfrm>
        <a:prstGeom prst="gear6">
          <a:avLst/>
        </a:prstGeom>
        <a:solidFill>
          <a:srgbClr val="00B0F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uk-UA" sz="2400" b="1" kern="1200" dirty="0">
              <a:effectLst/>
              <a:latin typeface="+mn-lt"/>
              <a:ea typeface="Calibri" panose="020F0502020204030204" pitchFamily="34" charset="0"/>
              <a:cs typeface="Arial" panose="020B0604020202020204" pitchFamily="34" charset="0"/>
            </a:rPr>
            <a:t>Ми діємо! </a:t>
          </a:r>
          <a:endParaRPr lang="uk-UA" sz="2400" b="1" kern="1200" dirty="0">
            <a:latin typeface="+mn-lt"/>
          </a:endParaRPr>
        </a:p>
      </dsp:txBody>
      <dsp:txXfrm>
        <a:off x="1918306" y="1625723"/>
        <a:ext cx="988900" cy="761638"/>
      </dsp:txXfrm>
    </dsp:sp>
    <dsp:sp modelId="{A6541F4F-29E5-450B-A1BE-08AF34EBBF51}">
      <dsp:nvSpPr>
        <dsp:cNvPr id="0" name=""/>
        <dsp:cNvSpPr/>
      </dsp:nvSpPr>
      <dsp:spPr>
        <a:xfrm rot="20700000">
          <a:off x="2505524" y="169941"/>
          <a:ext cx="1512309" cy="1512309"/>
        </a:xfrm>
        <a:prstGeom prst="gear6">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uk-UA" sz="2400" b="1" kern="1200" dirty="0">
              <a:effectLst/>
              <a:latin typeface="+mn-lt"/>
              <a:ea typeface="Calibri" panose="020F0502020204030204" pitchFamily="34" charset="0"/>
              <a:cs typeface="Arial" panose="020B0604020202020204" pitchFamily="34" charset="0"/>
            </a:rPr>
            <a:t>Ми є!</a:t>
          </a:r>
          <a:endParaRPr lang="uk-UA" sz="2400" b="1" kern="1200" dirty="0">
            <a:latin typeface="+mn-lt"/>
          </a:endParaRPr>
        </a:p>
      </dsp:txBody>
      <dsp:txXfrm rot="-20700000">
        <a:off x="2837218" y="501635"/>
        <a:ext cx="848921" cy="848921"/>
      </dsp:txXfrm>
    </dsp:sp>
    <dsp:sp modelId="{F751330A-65EE-4F18-99FA-B396294D17CD}">
      <dsp:nvSpPr>
        <dsp:cNvPr id="0" name=""/>
        <dsp:cNvSpPr/>
      </dsp:nvSpPr>
      <dsp:spPr>
        <a:xfrm>
          <a:off x="2708968" y="1418247"/>
          <a:ext cx="2716550" cy="2716550"/>
        </a:xfrm>
        <a:prstGeom prst="circularArrow">
          <a:avLst>
            <a:gd name="adj1" fmla="val 4688"/>
            <a:gd name="adj2" fmla="val 299029"/>
            <a:gd name="adj3" fmla="val 2507728"/>
            <a:gd name="adj4" fmla="val 15879574"/>
            <a:gd name="adj5" fmla="val 5469"/>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6D14047-C886-47BD-A69D-F7C3FFB2C7BD}">
      <dsp:nvSpPr>
        <dsp:cNvPr id="0" name=""/>
        <dsp:cNvSpPr/>
      </dsp:nvSpPr>
      <dsp:spPr>
        <a:xfrm>
          <a:off x="1367660" y="894718"/>
          <a:ext cx="1973743" cy="197374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EE99C4B-4985-4587-9747-835E2F5585AF}">
      <dsp:nvSpPr>
        <dsp:cNvPr id="0" name=""/>
        <dsp:cNvSpPr/>
      </dsp:nvSpPr>
      <dsp:spPr>
        <a:xfrm>
          <a:off x="2155711" y="-159870"/>
          <a:ext cx="2128092" cy="212809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0C501B-54D0-41C7-97EE-1EF0A60AED55}" type="datetimeFigureOut">
              <a:rPr lang="ru-RU" smtClean="0"/>
              <a:t>30.11.2023</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39F7B1-768B-48C1-91FA-2EF5125903D2}" type="slidenum">
              <a:rPr lang="ru-RU" smtClean="0"/>
              <a:t>‹№›</a:t>
            </a:fld>
            <a:endParaRPr lang="ru-RU"/>
          </a:p>
        </p:txBody>
      </p:sp>
    </p:spTree>
    <p:extLst>
      <p:ext uri="{BB962C8B-B14F-4D97-AF65-F5344CB8AC3E}">
        <p14:creationId xmlns:p14="http://schemas.microsoft.com/office/powerpoint/2010/main" val="3814908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13B00B-1D1A-4999-8F74-858A6CD249B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60D6DBE-57D7-463D-8889-11D2E0DD1E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C8056964-0D5F-4BC6-9D09-B9934680CC15}"/>
              </a:ext>
            </a:extLst>
          </p:cNvPr>
          <p:cNvSpPr>
            <a:spLocks noGrp="1"/>
          </p:cNvSpPr>
          <p:nvPr>
            <p:ph type="dt" sz="half" idx="10"/>
          </p:nvPr>
        </p:nvSpPr>
        <p:spPr/>
        <p:txBody>
          <a:bodyPr/>
          <a:lstStyle/>
          <a:p>
            <a:fld id="{7AF8B285-423C-489A-9DBE-9A45700B4608}" type="datetimeFigureOut">
              <a:rPr lang="ru-RU" smtClean="0"/>
              <a:t>30.11.2023</a:t>
            </a:fld>
            <a:endParaRPr lang="ru-RU"/>
          </a:p>
        </p:txBody>
      </p:sp>
      <p:sp>
        <p:nvSpPr>
          <p:cNvPr id="5" name="Нижний колонтитул 4">
            <a:extLst>
              <a:ext uri="{FF2B5EF4-FFF2-40B4-BE49-F238E27FC236}">
                <a16:creationId xmlns:a16="http://schemas.microsoft.com/office/drawing/2014/main" id="{AA8C56BC-EE96-4F5A-8BDA-CB918DBB0D7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77E0570-ECD3-405F-9114-D405C9D1F9A6}"/>
              </a:ext>
            </a:extLst>
          </p:cNvPr>
          <p:cNvSpPr>
            <a:spLocks noGrp="1"/>
          </p:cNvSpPr>
          <p:nvPr>
            <p:ph type="sldNum" sz="quarter" idx="12"/>
          </p:nvPr>
        </p:nvSpPr>
        <p:spPr/>
        <p:txBody>
          <a:bodyPr/>
          <a:lstStyle/>
          <a:p>
            <a:fld id="{9155FE3D-42CA-4A27-A822-26331F2BACDD}" type="slidenum">
              <a:rPr lang="ru-RU" smtClean="0"/>
              <a:t>‹№›</a:t>
            </a:fld>
            <a:endParaRPr lang="ru-RU"/>
          </a:p>
        </p:txBody>
      </p:sp>
      <p:pic>
        <p:nvPicPr>
          <p:cNvPr id="8" name="Рисунок 7">
            <a:extLst>
              <a:ext uri="{FF2B5EF4-FFF2-40B4-BE49-F238E27FC236}">
                <a16:creationId xmlns:a16="http://schemas.microsoft.com/office/drawing/2014/main" id="{94F2A715-A5AF-463E-B0C2-E50E74EFAB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7890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E84ACC-46DA-4D81-85EB-62818DEC90F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172AB1F-8455-4648-B744-59395F422EB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4DDF687-EE76-4BD4-8AA4-FC9B76743C4C}"/>
              </a:ext>
            </a:extLst>
          </p:cNvPr>
          <p:cNvSpPr>
            <a:spLocks noGrp="1"/>
          </p:cNvSpPr>
          <p:nvPr>
            <p:ph type="dt" sz="half" idx="10"/>
          </p:nvPr>
        </p:nvSpPr>
        <p:spPr/>
        <p:txBody>
          <a:bodyPr/>
          <a:lstStyle/>
          <a:p>
            <a:fld id="{7AF8B285-423C-489A-9DBE-9A45700B4608}" type="datetimeFigureOut">
              <a:rPr lang="ru-RU" smtClean="0"/>
              <a:t>30.11.2023</a:t>
            </a:fld>
            <a:endParaRPr lang="ru-RU"/>
          </a:p>
        </p:txBody>
      </p:sp>
      <p:sp>
        <p:nvSpPr>
          <p:cNvPr id="5" name="Нижний колонтитул 4">
            <a:extLst>
              <a:ext uri="{FF2B5EF4-FFF2-40B4-BE49-F238E27FC236}">
                <a16:creationId xmlns:a16="http://schemas.microsoft.com/office/drawing/2014/main" id="{0B2000F6-7672-4EBD-B66F-C4F90F7FB1E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0E6542F-40F6-4216-AFA7-A2B90CAA1C98}"/>
              </a:ext>
            </a:extLst>
          </p:cNvPr>
          <p:cNvSpPr>
            <a:spLocks noGrp="1"/>
          </p:cNvSpPr>
          <p:nvPr>
            <p:ph type="sldNum" sz="quarter" idx="12"/>
          </p:nvPr>
        </p:nvSpPr>
        <p:spPr/>
        <p:txBody>
          <a:bodyPr/>
          <a:lstStyle/>
          <a:p>
            <a:fld id="{9155FE3D-42CA-4A27-A822-26331F2BACDD}" type="slidenum">
              <a:rPr lang="ru-RU" smtClean="0"/>
              <a:t>‹№›</a:t>
            </a:fld>
            <a:endParaRPr lang="ru-RU"/>
          </a:p>
        </p:txBody>
      </p:sp>
    </p:spTree>
    <p:extLst>
      <p:ext uri="{BB962C8B-B14F-4D97-AF65-F5344CB8AC3E}">
        <p14:creationId xmlns:p14="http://schemas.microsoft.com/office/powerpoint/2010/main" val="175159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51AAC82-1906-4761-B9B4-96FC79D3CDC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E139195D-F111-4C9E-A5F5-C81CF4AAB06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04AF2D7-ECA2-46F7-A2B9-7B0434BD6724}"/>
              </a:ext>
            </a:extLst>
          </p:cNvPr>
          <p:cNvSpPr>
            <a:spLocks noGrp="1"/>
          </p:cNvSpPr>
          <p:nvPr>
            <p:ph type="dt" sz="half" idx="10"/>
          </p:nvPr>
        </p:nvSpPr>
        <p:spPr/>
        <p:txBody>
          <a:bodyPr/>
          <a:lstStyle/>
          <a:p>
            <a:fld id="{7AF8B285-423C-489A-9DBE-9A45700B4608}" type="datetimeFigureOut">
              <a:rPr lang="ru-RU" smtClean="0"/>
              <a:t>30.11.2023</a:t>
            </a:fld>
            <a:endParaRPr lang="ru-RU"/>
          </a:p>
        </p:txBody>
      </p:sp>
      <p:sp>
        <p:nvSpPr>
          <p:cNvPr id="5" name="Нижний колонтитул 4">
            <a:extLst>
              <a:ext uri="{FF2B5EF4-FFF2-40B4-BE49-F238E27FC236}">
                <a16:creationId xmlns:a16="http://schemas.microsoft.com/office/drawing/2014/main" id="{D32F607F-8758-43EB-9E31-617E72CFB24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376ACC0-10B0-4951-A993-494D3AB8CDF8}"/>
              </a:ext>
            </a:extLst>
          </p:cNvPr>
          <p:cNvSpPr>
            <a:spLocks noGrp="1"/>
          </p:cNvSpPr>
          <p:nvPr>
            <p:ph type="sldNum" sz="quarter" idx="12"/>
          </p:nvPr>
        </p:nvSpPr>
        <p:spPr/>
        <p:txBody>
          <a:bodyPr/>
          <a:lstStyle/>
          <a:p>
            <a:fld id="{9155FE3D-42CA-4A27-A822-26331F2BACDD}" type="slidenum">
              <a:rPr lang="ru-RU" smtClean="0"/>
              <a:t>‹№›</a:t>
            </a:fld>
            <a:endParaRPr lang="ru-RU"/>
          </a:p>
        </p:txBody>
      </p:sp>
    </p:spTree>
    <p:extLst>
      <p:ext uri="{BB962C8B-B14F-4D97-AF65-F5344CB8AC3E}">
        <p14:creationId xmlns:p14="http://schemas.microsoft.com/office/powerpoint/2010/main" val="4292338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42AC93-2041-475E-BB9B-4D11D647AB8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A98BDE4-EBC1-4B36-A365-42B06BE7F50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F2F29FC-2A21-4E32-9F28-343C464AF5E2}"/>
              </a:ext>
            </a:extLst>
          </p:cNvPr>
          <p:cNvSpPr>
            <a:spLocks noGrp="1"/>
          </p:cNvSpPr>
          <p:nvPr>
            <p:ph type="dt" sz="half" idx="10"/>
          </p:nvPr>
        </p:nvSpPr>
        <p:spPr/>
        <p:txBody>
          <a:bodyPr/>
          <a:lstStyle/>
          <a:p>
            <a:fld id="{7AF8B285-423C-489A-9DBE-9A45700B4608}" type="datetimeFigureOut">
              <a:rPr lang="ru-RU" smtClean="0"/>
              <a:t>30.11.2023</a:t>
            </a:fld>
            <a:endParaRPr lang="ru-RU"/>
          </a:p>
        </p:txBody>
      </p:sp>
      <p:sp>
        <p:nvSpPr>
          <p:cNvPr id="5" name="Нижний колонтитул 4">
            <a:extLst>
              <a:ext uri="{FF2B5EF4-FFF2-40B4-BE49-F238E27FC236}">
                <a16:creationId xmlns:a16="http://schemas.microsoft.com/office/drawing/2014/main" id="{7A1870A2-C802-4F82-8D18-ADEA82C2537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4901027-B6EB-463B-82DA-E977047447DC}"/>
              </a:ext>
            </a:extLst>
          </p:cNvPr>
          <p:cNvSpPr>
            <a:spLocks noGrp="1"/>
          </p:cNvSpPr>
          <p:nvPr>
            <p:ph type="sldNum" sz="quarter" idx="12"/>
          </p:nvPr>
        </p:nvSpPr>
        <p:spPr/>
        <p:txBody>
          <a:bodyPr/>
          <a:lstStyle/>
          <a:p>
            <a:fld id="{9155FE3D-42CA-4A27-A822-26331F2BACDD}" type="slidenum">
              <a:rPr lang="ru-RU" smtClean="0"/>
              <a:t>‹№›</a:t>
            </a:fld>
            <a:endParaRPr lang="ru-RU"/>
          </a:p>
        </p:txBody>
      </p:sp>
    </p:spTree>
    <p:extLst>
      <p:ext uri="{BB962C8B-B14F-4D97-AF65-F5344CB8AC3E}">
        <p14:creationId xmlns:p14="http://schemas.microsoft.com/office/powerpoint/2010/main" val="4095535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ECE787-B19A-4A59-AB8E-00BA93E666C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FAB0798F-4146-4F46-A300-F0CAD67D92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69A7798-0F05-47B7-90BA-4587FEFE0971}"/>
              </a:ext>
            </a:extLst>
          </p:cNvPr>
          <p:cNvSpPr>
            <a:spLocks noGrp="1"/>
          </p:cNvSpPr>
          <p:nvPr>
            <p:ph type="dt" sz="half" idx="10"/>
          </p:nvPr>
        </p:nvSpPr>
        <p:spPr/>
        <p:txBody>
          <a:bodyPr/>
          <a:lstStyle/>
          <a:p>
            <a:fld id="{7AF8B285-423C-489A-9DBE-9A45700B4608}" type="datetimeFigureOut">
              <a:rPr lang="ru-RU" smtClean="0"/>
              <a:t>30.11.2023</a:t>
            </a:fld>
            <a:endParaRPr lang="ru-RU"/>
          </a:p>
        </p:txBody>
      </p:sp>
      <p:sp>
        <p:nvSpPr>
          <p:cNvPr id="5" name="Нижний колонтитул 4">
            <a:extLst>
              <a:ext uri="{FF2B5EF4-FFF2-40B4-BE49-F238E27FC236}">
                <a16:creationId xmlns:a16="http://schemas.microsoft.com/office/drawing/2014/main" id="{E824D8D7-E5E0-4DB7-83CA-6BAB63C61AD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593FF3F-B8C7-441A-92F5-C9A9CB11DF1E}"/>
              </a:ext>
            </a:extLst>
          </p:cNvPr>
          <p:cNvSpPr>
            <a:spLocks noGrp="1"/>
          </p:cNvSpPr>
          <p:nvPr>
            <p:ph type="sldNum" sz="quarter" idx="12"/>
          </p:nvPr>
        </p:nvSpPr>
        <p:spPr/>
        <p:txBody>
          <a:bodyPr/>
          <a:lstStyle/>
          <a:p>
            <a:fld id="{9155FE3D-42CA-4A27-A822-26331F2BACDD}" type="slidenum">
              <a:rPr lang="ru-RU" smtClean="0"/>
              <a:t>‹№›</a:t>
            </a:fld>
            <a:endParaRPr lang="ru-RU"/>
          </a:p>
        </p:txBody>
      </p:sp>
    </p:spTree>
    <p:extLst>
      <p:ext uri="{BB962C8B-B14F-4D97-AF65-F5344CB8AC3E}">
        <p14:creationId xmlns:p14="http://schemas.microsoft.com/office/powerpoint/2010/main" val="1766828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AB2DB4-81F3-49B6-B05F-FCF02FC5832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7B47FE1-BB9B-4DB3-8DCE-1F1D5292208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B692E765-54A7-4B30-B50C-5BE375EBFC8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3129EF91-9EFC-44F9-BD16-597E2EDCC1A7}"/>
              </a:ext>
            </a:extLst>
          </p:cNvPr>
          <p:cNvSpPr>
            <a:spLocks noGrp="1"/>
          </p:cNvSpPr>
          <p:nvPr>
            <p:ph type="dt" sz="half" idx="10"/>
          </p:nvPr>
        </p:nvSpPr>
        <p:spPr/>
        <p:txBody>
          <a:bodyPr/>
          <a:lstStyle/>
          <a:p>
            <a:fld id="{7AF8B285-423C-489A-9DBE-9A45700B4608}" type="datetimeFigureOut">
              <a:rPr lang="ru-RU" smtClean="0"/>
              <a:t>30.11.2023</a:t>
            </a:fld>
            <a:endParaRPr lang="ru-RU"/>
          </a:p>
        </p:txBody>
      </p:sp>
      <p:sp>
        <p:nvSpPr>
          <p:cNvPr id="6" name="Нижний колонтитул 5">
            <a:extLst>
              <a:ext uri="{FF2B5EF4-FFF2-40B4-BE49-F238E27FC236}">
                <a16:creationId xmlns:a16="http://schemas.microsoft.com/office/drawing/2014/main" id="{33535082-55DA-490A-A7ED-C811200079A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A2E376D-0EC1-4BBF-89B2-FF8CA0FA0C59}"/>
              </a:ext>
            </a:extLst>
          </p:cNvPr>
          <p:cNvSpPr>
            <a:spLocks noGrp="1"/>
          </p:cNvSpPr>
          <p:nvPr>
            <p:ph type="sldNum" sz="quarter" idx="12"/>
          </p:nvPr>
        </p:nvSpPr>
        <p:spPr/>
        <p:txBody>
          <a:bodyPr/>
          <a:lstStyle/>
          <a:p>
            <a:fld id="{9155FE3D-42CA-4A27-A822-26331F2BACDD}" type="slidenum">
              <a:rPr lang="ru-RU" smtClean="0"/>
              <a:t>‹№›</a:t>
            </a:fld>
            <a:endParaRPr lang="ru-RU"/>
          </a:p>
        </p:txBody>
      </p:sp>
    </p:spTree>
    <p:extLst>
      <p:ext uri="{BB962C8B-B14F-4D97-AF65-F5344CB8AC3E}">
        <p14:creationId xmlns:p14="http://schemas.microsoft.com/office/powerpoint/2010/main" val="797360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395D71-E9BB-44C4-B7FA-5D2F198711E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4C09779-1575-45E9-A982-66A3AEF590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CD9DE503-413C-4D12-882E-CED80811BD2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3D00716-7FCA-486F-BEE1-73A6F85FB5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AAB413C3-4851-49CD-97D1-E481B19C878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9C2F8F5-5C19-41B6-9234-9D755EEE39EA}"/>
              </a:ext>
            </a:extLst>
          </p:cNvPr>
          <p:cNvSpPr>
            <a:spLocks noGrp="1"/>
          </p:cNvSpPr>
          <p:nvPr>
            <p:ph type="dt" sz="half" idx="10"/>
          </p:nvPr>
        </p:nvSpPr>
        <p:spPr/>
        <p:txBody>
          <a:bodyPr/>
          <a:lstStyle/>
          <a:p>
            <a:fld id="{7AF8B285-423C-489A-9DBE-9A45700B4608}" type="datetimeFigureOut">
              <a:rPr lang="ru-RU" smtClean="0"/>
              <a:t>30.11.2023</a:t>
            </a:fld>
            <a:endParaRPr lang="ru-RU"/>
          </a:p>
        </p:txBody>
      </p:sp>
      <p:sp>
        <p:nvSpPr>
          <p:cNvPr id="8" name="Нижний колонтитул 7">
            <a:extLst>
              <a:ext uri="{FF2B5EF4-FFF2-40B4-BE49-F238E27FC236}">
                <a16:creationId xmlns:a16="http://schemas.microsoft.com/office/drawing/2014/main" id="{DACDAFE9-20DA-42BC-B452-60D61D987A3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46F463C6-D38E-49E3-8D9F-4F47510C3451}"/>
              </a:ext>
            </a:extLst>
          </p:cNvPr>
          <p:cNvSpPr>
            <a:spLocks noGrp="1"/>
          </p:cNvSpPr>
          <p:nvPr>
            <p:ph type="sldNum" sz="quarter" idx="12"/>
          </p:nvPr>
        </p:nvSpPr>
        <p:spPr/>
        <p:txBody>
          <a:bodyPr/>
          <a:lstStyle/>
          <a:p>
            <a:fld id="{9155FE3D-42CA-4A27-A822-26331F2BACDD}" type="slidenum">
              <a:rPr lang="ru-RU" smtClean="0"/>
              <a:t>‹№›</a:t>
            </a:fld>
            <a:endParaRPr lang="ru-RU"/>
          </a:p>
        </p:txBody>
      </p:sp>
    </p:spTree>
    <p:extLst>
      <p:ext uri="{BB962C8B-B14F-4D97-AF65-F5344CB8AC3E}">
        <p14:creationId xmlns:p14="http://schemas.microsoft.com/office/powerpoint/2010/main" val="157993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29FFC9-7976-4AD3-BFA8-73C8672F7B5C}"/>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83DF56E9-AF52-4D7C-A20F-7839FB536E3C}"/>
              </a:ext>
            </a:extLst>
          </p:cNvPr>
          <p:cNvSpPr>
            <a:spLocks noGrp="1"/>
          </p:cNvSpPr>
          <p:nvPr>
            <p:ph type="dt" sz="half" idx="10"/>
          </p:nvPr>
        </p:nvSpPr>
        <p:spPr/>
        <p:txBody>
          <a:bodyPr/>
          <a:lstStyle/>
          <a:p>
            <a:fld id="{7AF8B285-423C-489A-9DBE-9A45700B4608}" type="datetimeFigureOut">
              <a:rPr lang="ru-RU" smtClean="0"/>
              <a:t>30.11.2023</a:t>
            </a:fld>
            <a:endParaRPr lang="ru-RU"/>
          </a:p>
        </p:txBody>
      </p:sp>
      <p:sp>
        <p:nvSpPr>
          <p:cNvPr id="4" name="Нижний колонтитул 3">
            <a:extLst>
              <a:ext uri="{FF2B5EF4-FFF2-40B4-BE49-F238E27FC236}">
                <a16:creationId xmlns:a16="http://schemas.microsoft.com/office/drawing/2014/main" id="{94211CA6-9DAB-40A3-A82F-F20882571C68}"/>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B671CE38-64D1-49F8-9F1C-046D7E52D5D2}"/>
              </a:ext>
            </a:extLst>
          </p:cNvPr>
          <p:cNvSpPr>
            <a:spLocks noGrp="1"/>
          </p:cNvSpPr>
          <p:nvPr>
            <p:ph type="sldNum" sz="quarter" idx="12"/>
          </p:nvPr>
        </p:nvSpPr>
        <p:spPr/>
        <p:txBody>
          <a:bodyPr/>
          <a:lstStyle/>
          <a:p>
            <a:fld id="{9155FE3D-42CA-4A27-A822-26331F2BACDD}" type="slidenum">
              <a:rPr lang="ru-RU" smtClean="0"/>
              <a:t>‹№›</a:t>
            </a:fld>
            <a:endParaRPr lang="ru-RU"/>
          </a:p>
        </p:txBody>
      </p:sp>
    </p:spTree>
    <p:extLst>
      <p:ext uri="{BB962C8B-B14F-4D97-AF65-F5344CB8AC3E}">
        <p14:creationId xmlns:p14="http://schemas.microsoft.com/office/powerpoint/2010/main" val="1264478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ABE6874D-AA01-4787-A96B-439F5AFB22BA}"/>
              </a:ext>
            </a:extLst>
          </p:cNvPr>
          <p:cNvSpPr>
            <a:spLocks noGrp="1"/>
          </p:cNvSpPr>
          <p:nvPr>
            <p:ph type="dt" sz="half" idx="10"/>
          </p:nvPr>
        </p:nvSpPr>
        <p:spPr/>
        <p:txBody>
          <a:bodyPr/>
          <a:lstStyle/>
          <a:p>
            <a:fld id="{7AF8B285-423C-489A-9DBE-9A45700B4608}" type="datetimeFigureOut">
              <a:rPr lang="ru-RU" smtClean="0"/>
              <a:t>30.11.2023</a:t>
            </a:fld>
            <a:endParaRPr lang="ru-RU"/>
          </a:p>
        </p:txBody>
      </p:sp>
      <p:sp>
        <p:nvSpPr>
          <p:cNvPr id="3" name="Нижний колонтитул 2">
            <a:extLst>
              <a:ext uri="{FF2B5EF4-FFF2-40B4-BE49-F238E27FC236}">
                <a16:creationId xmlns:a16="http://schemas.microsoft.com/office/drawing/2014/main" id="{EC8D2CC0-C7EB-4C35-960D-9F09D5FC3615}"/>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3F6F892-374F-4C47-9335-71401BFD559C}"/>
              </a:ext>
            </a:extLst>
          </p:cNvPr>
          <p:cNvSpPr>
            <a:spLocks noGrp="1"/>
          </p:cNvSpPr>
          <p:nvPr>
            <p:ph type="sldNum" sz="quarter" idx="12"/>
          </p:nvPr>
        </p:nvSpPr>
        <p:spPr/>
        <p:txBody>
          <a:bodyPr/>
          <a:lstStyle/>
          <a:p>
            <a:fld id="{9155FE3D-42CA-4A27-A822-26331F2BACDD}" type="slidenum">
              <a:rPr lang="ru-RU" smtClean="0"/>
              <a:t>‹№›</a:t>
            </a:fld>
            <a:endParaRPr lang="ru-RU"/>
          </a:p>
        </p:txBody>
      </p:sp>
    </p:spTree>
    <p:extLst>
      <p:ext uri="{BB962C8B-B14F-4D97-AF65-F5344CB8AC3E}">
        <p14:creationId xmlns:p14="http://schemas.microsoft.com/office/powerpoint/2010/main" val="159905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CAC2CC-F668-4C4A-8CA9-8AB92BDB1F6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2818ECA5-AB73-42E0-94A7-28E999E203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41C3DED5-61EC-4DDD-8C68-90524FAE3A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4D73ECD-9799-4ECF-ACBF-47D86AF1775B}"/>
              </a:ext>
            </a:extLst>
          </p:cNvPr>
          <p:cNvSpPr>
            <a:spLocks noGrp="1"/>
          </p:cNvSpPr>
          <p:nvPr>
            <p:ph type="dt" sz="half" idx="10"/>
          </p:nvPr>
        </p:nvSpPr>
        <p:spPr/>
        <p:txBody>
          <a:bodyPr/>
          <a:lstStyle/>
          <a:p>
            <a:fld id="{7AF8B285-423C-489A-9DBE-9A45700B4608}" type="datetimeFigureOut">
              <a:rPr lang="ru-RU" smtClean="0"/>
              <a:t>30.11.2023</a:t>
            </a:fld>
            <a:endParaRPr lang="ru-RU"/>
          </a:p>
        </p:txBody>
      </p:sp>
      <p:sp>
        <p:nvSpPr>
          <p:cNvPr id="6" name="Нижний колонтитул 5">
            <a:extLst>
              <a:ext uri="{FF2B5EF4-FFF2-40B4-BE49-F238E27FC236}">
                <a16:creationId xmlns:a16="http://schemas.microsoft.com/office/drawing/2014/main" id="{FF8244D3-8168-4394-BBD9-EFD639AA796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219783B-D017-4F93-A8A8-E4E6E29C41B6}"/>
              </a:ext>
            </a:extLst>
          </p:cNvPr>
          <p:cNvSpPr>
            <a:spLocks noGrp="1"/>
          </p:cNvSpPr>
          <p:nvPr>
            <p:ph type="sldNum" sz="quarter" idx="12"/>
          </p:nvPr>
        </p:nvSpPr>
        <p:spPr/>
        <p:txBody>
          <a:bodyPr/>
          <a:lstStyle/>
          <a:p>
            <a:fld id="{9155FE3D-42CA-4A27-A822-26331F2BACDD}" type="slidenum">
              <a:rPr lang="ru-RU" smtClean="0"/>
              <a:t>‹№›</a:t>
            </a:fld>
            <a:endParaRPr lang="ru-RU"/>
          </a:p>
        </p:txBody>
      </p:sp>
    </p:spTree>
    <p:extLst>
      <p:ext uri="{BB962C8B-B14F-4D97-AF65-F5344CB8AC3E}">
        <p14:creationId xmlns:p14="http://schemas.microsoft.com/office/powerpoint/2010/main" val="2486859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DA0BD7-F89B-43A5-B435-590F9C5EEB7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1DE1938B-5A20-4355-8AD7-6C4E694363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0D67EA1D-4817-480C-88B8-FC2B5A5805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B812F37-452D-43B6-847C-E195475C933B}"/>
              </a:ext>
            </a:extLst>
          </p:cNvPr>
          <p:cNvSpPr>
            <a:spLocks noGrp="1"/>
          </p:cNvSpPr>
          <p:nvPr>
            <p:ph type="dt" sz="half" idx="10"/>
          </p:nvPr>
        </p:nvSpPr>
        <p:spPr/>
        <p:txBody>
          <a:bodyPr/>
          <a:lstStyle/>
          <a:p>
            <a:fld id="{7AF8B285-423C-489A-9DBE-9A45700B4608}" type="datetimeFigureOut">
              <a:rPr lang="ru-RU" smtClean="0"/>
              <a:t>30.11.2023</a:t>
            </a:fld>
            <a:endParaRPr lang="ru-RU"/>
          </a:p>
        </p:txBody>
      </p:sp>
      <p:sp>
        <p:nvSpPr>
          <p:cNvPr id="6" name="Нижний колонтитул 5">
            <a:extLst>
              <a:ext uri="{FF2B5EF4-FFF2-40B4-BE49-F238E27FC236}">
                <a16:creationId xmlns:a16="http://schemas.microsoft.com/office/drawing/2014/main" id="{35D21E2D-FE59-404A-A864-C077B3E9DAF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4862C41-491F-4444-ABB4-2C3B8C323155}"/>
              </a:ext>
            </a:extLst>
          </p:cNvPr>
          <p:cNvSpPr>
            <a:spLocks noGrp="1"/>
          </p:cNvSpPr>
          <p:nvPr>
            <p:ph type="sldNum" sz="quarter" idx="12"/>
          </p:nvPr>
        </p:nvSpPr>
        <p:spPr/>
        <p:txBody>
          <a:bodyPr/>
          <a:lstStyle/>
          <a:p>
            <a:fld id="{9155FE3D-42CA-4A27-A822-26331F2BACDD}" type="slidenum">
              <a:rPr lang="ru-RU" smtClean="0"/>
              <a:t>‹№›</a:t>
            </a:fld>
            <a:endParaRPr lang="ru-RU"/>
          </a:p>
        </p:txBody>
      </p:sp>
    </p:spTree>
    <p:extLst>
      <p:ext uri="{BB962C8B-B14F-4D97-AF65-F5344CB8AC3E}">
        <p14:creationId xmlns:p14="http://schemas.microsoft.com/office/powerpoint/2010/main" val="598961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3E2624-8D6D-4878-B5ED-D850BF5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63025FE-B76F-4196-A2C8-3EF3A14A00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9E580F6-A4BB-4E5E-A2EE-2239296931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F8B285-423C-489A-9DBE-9A45700B4608}" type="datetimeFigureOut">
              <a:rPr lang="ru-RU" smtClean="0"/>
              <a:t>30.11.2023</a:t>
            </a:fld>
            <a:endParaRPr lang="ru-RU"/>
          </a:p>
        </p:txBody>
      </p:sp>
      <p:sp>
        <p:nvSpPr>
          <p:cNvPr id="5" name="Нижний колонтитул 4">
            <a:extLst>
              <a:ext uri="{FF2B5EF4-FFF2-40B4-BE49-F238E27FC236}">
                <a16:creationId xmlns:a16="http://schemas.microsoft.com/office/drawing/2014/main" id="{2FE115D0-301A-4922-8042-96139BCDC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2135FC0F-B8E3-41B1-9967-ABC13A4DAE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5FE3D-42CA-4A27-A822-26331F2BACDD}" type="slidenum">
              <a:rPr lang="ru-RU" smtClean="0"/>
              <a:t>‹№›</a:t>
            </a:fld>
            <a:endParaRPr lang="ru-RU"/>
          </a:p>
        </p:txBody>
      </p:sp>
      <p:pic>
        <p:nvPicPr>
          <p:cNvPr id="8" name="Рисунок 7">
            <a:extLst>
              <a:ext uri="{FF2B5EF4-FFF2-40B4-BE49-F238E27FC236}">
                <a16:creationId xmlns:a16="http://schemas.microsoft.com/office/drawing/2014/main" id="{69687155-04F9-4AE0-9ED6-41CCD8BF05F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15272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png"/><Relationship Id="rId7" Type="http://schemas.openxmlformats.org/officeDocument/2006/relationships/diagramColors" Target="../diagrams/colors2.xml"/><Relationship Id="rId2" Type="http://schemas.openxmlformats.org/officeDocument/2006/relationships/hyperlink" Target="https://cprvmr.edu.vn.ua/" TargetMode="Externa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D869E7-B7D4-4335-9D4F-C98739916AA0}"/>
              </a:ext>
            </a:extLst>
          </p:cNvPr>
          <p:cNvSpPr>
            <a:spLocks noGrp="1"/>
          </p:cNvSpPr>
          <p:nvPr>
            <p:ph type="ctrTitle"/>
          </p:nvPr>
        </p:nvSpPr>
        <p:spPr>
          <a:xfrm>
            <a:off x="0" y="2885958"/>
            <a:ext cx="12192000" cy="1563212"/>
          </a:xfrm>
        </p:spPr>
        <p:txBody>
          <a:bodyPr>
            <a:normAutofit/>
          </a:bodyPr>
          <a:lstStyle/>
          <a:p>
            <a:r>
              <a:rPr lang="ru-RU" sz="4800" b="1" dirty="0" err="1">
                <a:ln w="13462">
                  <a:solidFill>
                    <a:schemeClr val="bg1"/>
                  </a:solidFill>
                  <a:prstDash val="solid"/>
                </a:ln>
                <a:solidFill>
                  <a:srgbClr val="1F464B"/>
                </a:solidFill>
                <a:effectLst>
                  <a:outerShdw dist="38100" dir="2700000" algn="bl" rotWithShape="0">
                    <a:schemeClr val="accent5"/>
                  </a:outerShdw>
                </a:effectLst>
                <a:latin typeface="Arial" panose="020B0604020202020204" pitchFamily="34" charset="0"/>
                <a:cs typeface="Arial" panose="020B0604020202020204" pitchFamily="34" charset="0"/>
              </a:rPr>
              <a:t>Атестація</a:t>
            </a:r>
            <a:r>
              <a:rPr lang="ru-RU" sz="4800" b="1" dirty="0">
                <a:ln w="13462">
                  <a:solidFill>
                    <a:schemeClr val="bg1"/>
                  </a:solidFill>
                  <a:prstDash val="solid"/>
                </a:ln>
                <a:solidFill>
                  <a:srgbClr val="1F464B"/>
                </a:solidFill>
                <a:effectLst>
                  <a:outerShdw dist="38100" dir="2700000" algn="bl" rotWithShape="0">
                    <a:schemeClr val="accent5"/>
                  </a:outerShdw>
                </a:effectLst>
                <a:latin typeface="Arial" panose="020B0604020202020204" pitchFamily="34" charset="0"/>
                <a:cs typeface="Arial" panose="020B0604020202020204" pitchFamily="34" charset="0"/>
              </a:rPr>
              <a:t> </a:t>
            </a:r>
            <a:r>
              <a:rPr lang="ru-RU" sz="4800" b="1" dirty="0" err="1">
                <a:ln w="13462">
                  <a:solidFill>
                    <a:schemeClr val="bg1"/>
                  </a:solidFill>
                  <a:prstDash val="solid"/>
                </a:ln>
                <a:solidFill>
                  <a:srgbClr val="1F464B"/>
                </a:solidFill>
                <a:effectLst>
                  <a:outerShdw dist="38100" dir="2700000" algn="bl" rotWithShape="0">
                    <a:schemeClr val="accent5"/>
                  </a:outerShdw>
                </a:effectLst>
                <a:latin typeface="Arial" panose="020B0604020202020204" pitchFamily="34" charset="0"/>
                <a:cs typeface="Arial" panose="020B0604020202020204" pitchFamily="34" charset="0"/>
              </a:rPr>
              <a:t>педагогічних</a:t>
            </a:r>
            <a:r>
              <a:rPr lang="ru-RU" sz="4800" b="1" dirty="0">
                <a:ln w="13462">
                  <a:solidFill>
                    <a:schemeClr val="bg1"/>
                  </a:solidFill>
                  <a:prstDash val="solid"/>
                </a:ln>
                <a:solidFill>
                  <a:srgbClr val="1F464B"/>
                </a:solidFill>
                <a:effectLst>
                  <a:outerShdw dist="38100" dir="2700000" algn="bl" rotWithShape="0">
                    <a:schemeClr val="accent5"/>
                  </a:outerShdw>
                </a:effectLst>
                <a:latin typeface="Arial" panose="020B0604020202020204" pitchFamily="34" charset="0"/>
                <a:cs typeface="Arial" panose="020B0604020202020204" pitchFamily="34" charset="0"/>
              </a:rPr>
              <a:t> </a:t>
            </a:r>
            <a:r>
              <a:rPr lang="ru-RU" sz="4800" b="1" dirty="0" err="1">
                <a:ln w="13462">
                  <a:solidFill>
                    <a:schemeClr val="bg1"/>
                  </a:solidFill>
                  <a:prstDash val="solid"/>
                </a:ln>
                <a:solidFill>
                  <a:srgbClr val="1F464B"/>
                </a:solidFill>
                <a:effectLst>
                  <a:outerShdw dist="38100" dir="2700000" algn="bl" rotWithShape="0">
                    <a:schemeClr val="accent5"/>
                  </a:outerShdw>
                </a:effectLst>
                <a:latin typeface="Arial" panose="020B0604020202020204" pitchFamily="34" charset="0"/>
                <a:cs typeface="Arial" panose="020B0604020202020204" pitchFamily="34" charset="0"/>
              </a:rPr>
              <a:t>працівників</a:t>
            </a:r>
            <a:r>
              <a:rPr lang="ru-RU" sz="4800" b="1" dirty="0">
                <a:ln w="13462">
                  <a:solidFill>
                    <a:schemeClr val="bg1"/>
                  </a:solidFill>
                  <a:prstDash val="solid"/>
                </a:ln>
                <a:solidFill>
                  <a:srgbClr val="1F464B"/>
                </a:solidFill>
                <a:effectLst>
                  <a:outerShdw dist="38100" dir="2700000" algn="bl" rotWithShape="0">
                    <a:schemeClr val="accent5"/>
                  </a:outerShdw>
                </a:effectLst>
                <a:latin typeface="Arial" panose="020B0604020202020204" pitchFamily="34" charset="0"/>
                <a:cs typeface="Arial" panose="020B0604020202020204" pitchFamily="34" charset="0"/>
              </a:rPr>
              <a:t>: </a:t>
            </a:r>
            <a:r>
              <a:rPr lang="ru-RU" sz="4800" b="1" dirty="0" err="1">
                <a:ln w="13462">
                  <a:solidFill>
                    <a:schemeClr val="bg1"/>
                  </a:solidFill>
                  <a:prstDash val="solid"/>
                </a:ln>
                <a:solidFill>
                  <a:srgbClr val="1F464B"/>
                </a:solidFill>
                <a:effectLst>
                  <a:outerShdw dist="38100" dir="2700000" algn="bl" rotWithShape="0">
                    <a:schemeClr val="accent5"/>
                  </a:outerShdw>
                </a:effectLst>
                <a:latin typeface="Arial" panose="020B0604020202020204" pitchFamily="34" charset="0"/>
                <a:cs typeface="Arial" panose="020B0604020202020204" pitchFamily="34" charset="0"/>
              </a:rPr>
              <a:t>зміни</a:t>
            </a:r>
            <a:r>
              <a:rPr lang="ru-RU" sz="4800" b="1" dirty="0">
                <a:ln w="13462">
                  <a:solidFill>
                    <a:schemeClr val="bg1"/>
                  </a:solidFill>
                  <a:prstDash val="solid"/>
                </a:ln>
                <a:solidFill>
                  <a:srgbClr val="1F464B"/>
                </a:solidFill>
                <a:effectLst>
                  <a:outerShdw dist="38100" dir="2700000" algn="bl" rotWithShape="0">
                    <a:schemeClr val="accent5"/>
                  </a:outerShdw>
                </a:effectLst>
                <a:latin typeface="Arial" panose="020B0604020202020204" pitchFamily="34" charset="0"/>
                <a:cs typeface="Arial" panose="020B0604020202020204" pitchFamily="34" charset="0"/>
              </a:rPr>
              <a:t>, </a:t>
            </a:r>
            <a:r>
              <a:rPr lang="ru-RU" sz="4800" b="1" dirty="0" err="1">
                <a:ln w="13462">
                  <a:solidFill>
                    <a:schemeClr val="bg1"/>
                  </a:solidFill>
                  <a:prstDash val="solid"/>
                </a:ln>
                <a:solidFill>
                  <a:srgbClr val="1F464B"/>
                </a:solidFill>
                <a:effectLst>
                  <a:outerShdw dist="38100" dir="2700000" algn="bl" rotWithShape="0">
                    <a:schemeClr val="accent5"/>
                  </a:outerShdw>
                </a:effectLst>
                <a:latin typeface="Arial" panose="020B0604020202020204" pitchFamily="34" charset="0"/>
                <a:cs typeface="Arial" panose="020B0604020202020204" pitchFamily="34" charset="0"/>
              </a:rPr>
              <a:t>перспективи</a:t>
            </a:r>
            <a:r>
              <a:rPr lang="ru-RU" sz="4800" b="1" dirty="0">
                <a:ln w="13462">
                  <a:solidFill>
                    <a:schemeClr val="bg1"/>
                  </a:solidFill>
                  <a:prstDash val="solid"/>
                </a:ln>
                <a:solidFill>
                  <a:srgbClr val="1F464B"/>
                </a:solidFill>
                <a:effectLst>
                  <a:outerShdw dist="38100" dir="2700000" algn="bl" rotWithShape="0">
                    <a:schemeClr val="accent5"/>
                  </a:outerShdw>
                </a:effectLst>
                <a:latin typeface="Arial" panose="020B0604020202020204" pitchFamily="34" charset="0"/>
                <a:cs typeface="Arial" panose="020B0604020202020204" pitchFamily="34" charset="0"/>
              </a:rPr>
              <a:t>, </a:t>
            </a:r>
            <a:r>
              <a:rPr lang="ru-RU" sz="4800" b="1" dirty="0" err="1">
                <a:ln w="13462">
                  <a:solidFill>
                    <a:schemeClr val="bg1"/>
                  </a:solidFill>
                  <a:prstDash val="solid"/>
                </a:ln>
                <a:solidFill>
                  <a:srgbClr val="1F464B"/>
                </a:solidFill>
                <a:effectLst>
                  <a:outerShdw dist="38100" dir="2700000" algn="bl" rotWithShape="0">
                    <a:schemeClr val="accent5"/>
                  </a:outerShdw>
                </a:effectLst>
                <a:latin typeface="Arial" panose="020B0604020202020204" pitchFamily="34" charset="0"/>
                <a:cs typeface="Arial" panose="020B0604020202020204" pitchFamily="34" charset="0"/>
              </a:rPr>
              <a:t>виклики</a:t>
            </a:r>
            <a:r>
              <a:rPr lang="ru-RU" sz="4800" b="1" dirty="0">
                <a:ln w="13462">
                  <a:solidFill>
                    <a:schemeClr val="bg1"/>
                  </a:solidFill>
                  <a:prstDash val="solid"/>
                </a:ln>
                <a:solidFill>
                  <a:srgbClr val="1F464B"/>
                </a:solidFill>
                <a:effectLst>
                  <a:outerShdw dist="38100" dir="2700000" algn="bl" rotWithShape="0">
                    <a:schemeClr val="accent5"/>
                  </a:outerShdw>
                </a:effectLst>
                <a:latin typeface="Arial" panose="020B0604020202020204" pitchFamily="34" charset="0"/>
                <a:cs typeface="Arial" panose="020B0604020202020204" pitchFamily="34" charset="0"/>
              </a:rPr>
              <a:t> </a:t>
            </a:r>
          </a:p>
        </p:txBody>
      </p:sp>
      <p:sp>
        <p:nvSpPr>
          <p:cNvPr id="3" name="Подзаголовок 2">
            <a:extLst>
              <a:ext uri="{FF2B5EF4-FFF2-40B4-BE49-F238E27FC236}">
                <a16:creationId xmlns:a16="http://schemas.microsoft.com/office/drawing/2014/main" id="{52ED81B3-E824-4F6B-917E-F758A624F1D4}"/>
              </a:ext>
            </a:extLst>
          </p:cNvPr>
          <p:cNvSpPr>
            <a:spLocks noGrp="1"/>
          </p:cNvSpPr>
          <p:nvPr>
            <p:ph type="subTitle" idx="1"/>
          </p:nvPr>
        </p:nvSpPr>
        <p:spPr>
          <a:xfrm>
            <a:off x="2545905" y="5126736"/>
            <a:ext cx="5336276" cy="1563212"/>
          </a:xfrm>
        </p:spPr>
        <p:txBody>
          <a:bodyPr>
            <a:noAutofit/>
          </a:bodyPr>
          <a:lstStyle/>
          <a:p>
            <a:r>
              <a:rPr lang="uk-UA" sz="3200" b="1" dirty="0">
                <a:solidFill>
                  <a:srgbClr val="00B050"/>
                </a:solidFill>
              </a:rPr>
              <a:t>Спікер - Альона ДІДИК</a:t>
            </a:r>
          </a:p>
          <a:p>
            <a:r>
              <a:rPr lang="uk-UA" sz="2800" b="1" dirty="0">
                <a:solidFill>
                  <a:srgbClr val="BB7006"/>
                </a:solidFill>
              </a:rPr>
              <a:t>директор КУ «ЦПРПП ВМР»</a:t>
            </a:r>
            <a:endParaRPr lang="uk-UA" sz="2800" b="1" dirty="0">
              <a:solidFill>
                <a:srgbClr val="00B050"/>
              </a:solidFill>
            </a:endParaRPr>
          </a:p>
          <a:p>
            <a:r>
              <a:rPr lang="uk-UA" b="1" dirty="0">
                <a:solidFill>
                  <a:schemeClr val="accent2">
                    <a:lumMod val="75000"/>
                  </a:schemeClr>
                </a:solidFill>
              </a:rPr>
              <a:t>(067) 8586159     </a:t>
            </a:r>
            <a:r>
              <a:rPr lang="en-US" b="1" dirty="0">
                <a:solidFill>
                  <a:schemeClr val="accent2">
                    <a:lumMod val="75000"/>
                  </a:schemeClr>
                </a:solidFill>
              </a:rPr>
              <a:t>didyk@galaxy.vn.ua</a:t>
            </a:r>
            <a:endParaRPr lang="ru-RU" b="1" dirty="0">
              <a:solidFill>
                <a:schemeClr val="accent2">
                  <a:lumMod val="75000"/>
                </a:schemeClr>
              </a:solidFill>
            </a:endParaRPr>
          </a:p>
        </p:txBody>
      </p:sp>
      <p:sp>
        <p:nvSpPr>
          <p:cNvPr id="5" name="Подзаголовок 2">
            <a:extLst>
              <a:ext uri="{FF2B5EF4-FFF2-40B4-BE49-F238E27FC236}">
                <a16:creationId xmlns:a16="http://schemas.microsoft.com/office/drawing/2014/main" id="{52ED81B3-E824-4F6B-917E-F758A624F1D4}"/>
              </a:ext>
            </a:extLst>
          </p:cNvPr>
          <p:cNvSpPr txBox="1">
            <a:spLocks/>
          </p:cNvSpPr>
          <p:nvPr/>
        </p:nvSpPr>
        <p:spPr>
          <a:xfrm>
            <a:off x="464023" y="95533"/>
            <a:ext cx="5336276" cy="14466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uk-UA" sz="4400" b="1" dirty="0">
                <a:solidFill>
                  <a:srgbClr val="FFFF00"/>
                </a:solidFill>
              </a:rPr>
              <a:t>27.11.2023 р.</a:t>
            </a:r>
          </a:p>
          <a:p>
            <a:r>
              <a:rPr lang="uk-UA" sz="4400" b="1" dirty="0">
                <a:solidFill>
                  <a:srgbClr val="FFFF00"/>
                </a:solidFill>
              </a:rPr>
              <a:t>14.00 год.</a:t>
            </a:r>
            <a:endParaRPr lang="ru-RU" sz="4400" b="1" dirty="0">
              <a:solidFill>
                <a:srgbClr val="FFFF00"/>
              </a:solidFill>
            </a:endParaRPr>
          </a:p>
        </p:txBody>
      </p:sp>
      <p:pic>
        <p:nvPicPr>
          <p:cNvPr id="4" name="Рисунок 3">
            <a:extLst>
              <a:ext uri="{FF2B5EF4-FFF2-40B4-BE49-F238E27FC236}">
                <a16:creationId xmlns:a16="http://schemas.microsoft.com/office/drawing/2014/main" id="{24897DC6-816B-47AD-B0AB-C566F71B8149}"/>
              </a:ext>
            </a:extLst>
          </p:cNvPr>
          <p:cNvPicPr>
            <a:picLocks noChangeAspect="1"/>
          </p:cNvPicPr>
          <p:nvPr/>
        </p:nvPicPr>
        <p:blipFill>
          <a:blip r:embed="rId2"/>
          <a:stretch>
            <a:fillRect/>
          </a:stretch>
        </p:blipFill>
        <p:spPr>
          <a:xfrm>
            <a:off x="7039991" y="-1"/>
            <a:ext cx="2503503" cy="2466137"/>
          </a:xfrm>
          <a:prstGeom prst="rect">
            <a:avLst/>
          </a:prstGeom>
        </p:spPr>
      </p:pic>
      <p:pic>
        <p:nvPicPr>
          <p:cNvPr id="7" name="Рисунок 6">
            <a:extLst>
              <a:ext uri="{FF2B5EF4-FFF2-40B4-BE49-F238E27FC236}">
                <a16:creationId xmlns:a16="http://schemas.microsoft.com/office/drawing/2014/main" id="{9C7A1330-63FA-4164-B289-5FB37C7BE6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2811" y="4591975"/>
            <a:ext cx="1510683" cy="2266025"/>
          </a:xfrm>
          <a:prstGeom prst="rect">
            <a:avLst/>
          </a:prstGeom>
        </p:spPr>
      </p:pic>
    </p:spTree>
    <p:extLst>
      <p:ext uri="{BB962C8B-B14F-4D97-AF65-F5344CB8AC3E}">
        <p14:creationId xmlns:p14="http://schemas.microsoft.com/office/powerpoint/2010/main" val="3276066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49885630"/>
              </p:ext>
            </p:extLst>
          </p:nvPr>
        </p:nvGraphicFramePr>
        <p:xfrm>
          <a:off x="0" y="685971"/>
          <a:ext cx="12191999" cy="6172028"/>
        </p:xfrm>
        <a:graphic>
          <a:graphicData uri="http://schemas.openxmlformats.org/drawingml/2006/table">
            <a:tbl>
              <a:tblPr firstRow="1" firstCol="1" bandRow="1">
                <a:tableStyleId>{93296810-A885-4BE3-A3E7-6D5BEEA58F35}</a:tableStyleId>
              </a:tblPr>
              <a:tblGrid>
                <a:gridCol w="2136866">
                  <a:extLst>
                    <a:ext uri="{9D8B030D-6E8A-4147-A177-3AD203B41FA5}">
                      <a16:colId xmlns:a16="http://schemas.microsoft.com/office/drawing/2014/main" val="20000"/>
                    </a:ext>
                  </a:extLst>
                </a:gridCol>
                <a:gridCol w="6042577">
                  <a:extLst>
                    <a:ext uri="{9D8B030D-6E8A-4147-A177-3AD203B41FA5}">
                      <a16:colId xmlns:a16="http://schemas.microsoft.com/office/drawing/2014/main" val="20001"/>
                    </a:ext>
                  </a:extLst>
                </a:gridCol>
                <a:gridCol w="1946921">
                  <a:extLst>
                    <a:ext uri="{9D8B030D-6E8A-4147-A177-3AD203B41FA5}">
                      <a16:colId xmlns:a16="http://schemas.microsoft.com/office/drawing/2014/main" val="20002"/>
                    </a:ext>
                  </a:extLst>
                </a:gridCol>
                <a:gridCol w="2065635">
                  <a:extLst>
                    <a:ext uri="{9D8B030D-6E8A-4147-A177-3AD203B41FA5}">
                      <a16:colId xmlns:a16="http://schemas.microsoft.com/office/drawing/2014/main" val="20003"/>
                    </a:ext>
                  </a:extLst>
                </a:gridCol>
              </a:tblGrid>
              <a:tr h="645502">
                <a:tc>
                  <a:txBody>
                    <a:bodyPr/>
                    <a:lstStyle/>
                    <a:p>
                      <a:pPr algn="ctr">
                        <a:lnSpc>
                          <a:spcPct val="115000"/>
                        </a:lnSpc>
                        <a:spcAft>
                          <a:spcPts val="0"/>
                        </a:spcAft>
                      </a:pPr>
                      <a:r>
                        <a:rPr lang="uk-UA" sz="1800" dirty="0">
                          <a:effectLst/>
                        </a:rPr>
                        <a:t>Кваліфікаційна</a:t>
                      </a:r>
                      <a:endParaRPr lang="ru-RU" sz="1800" dirty="0">
                        <a:effectLst/>
                      </a:endParaRPr>
                    </a:p>
                    <a:p>
                      <a:pPr algn="ctr">
                        <a:lnSpc>
                          <a:spcPct val="115000"/>
                        </a:lnSpc>
                        <a:spcAft>
                          <a:spcPts val="0"/>
                        </a:spcAft>
                      </a:pPr>
                      <a:r>
                        <a:rPr lang="uk-UA" sz="1800" dirty="0">
                          <a:effectLst/>
                        </a:rPr>
                        <a:t>категорія</a:t>
                      </a:r>
                      <a:endParaRPr lang="ru-RU" sz="1800" dirty="0">
                        <a:effectLst/>
                      </a:endParaRPr>
                    </a:p>
                  </a:txBody>
                  <a:tcPr marL="30405" marR="30405" marT="0" marB="0"/>
                </a:tc>
                <a:tc>
                  <a:txBody>
                    <a:bodyPr/>
                    <a:lstStyle/>
                    <a:p>
                      <a:pPr algn="ctr">
                        <a:lnSpc>
                          <a:spcPct val="115000"/>
                        </a:lnSpc>
                        <a:spcAft>
                          <a:spcPts val="0"/>
                        </a:spcAft>
                      </a:pPr>
                      <a:r>
                        <a:rPr lang="uk-UA" sz="1800" dirty="0">
                          <a:effectLst/>
                        </a:rPr>
                        <a:t>Відповідний рівень освіти </a:t>
                      </a:r>
                      <a:endParaRPr lang="ru-RU" sz="1800" dirty="0">
                        <a:effectLst/>
                        <a:latin typeface="Calibri"/>
                        <a:ea typeface="Calibri"/>
                        <a:cs typeface="Times New Roman"/>
                      </a:endParaRPr>
                    </a:p>
                  </a:txBody>
                  <a:tcPr marL="30405" marR="30405" marT="0" marB="0"/>
                </a:tc>
                <a:tc>
                  <a:txBody>
                    <a:bodyPr/>
                    <a:lstStyle/>
                    <a:p>
                      <a:pPr algn="ctr">
                        <a:lnSpc>
                          <a:spcPct val="115000"/>
                        </a:lnSpc>
                        <a:spcAft>
                          <a:spcPts val="0"/>
                        </a:spcAft>
                      </a:pPr>
                      <a:r>
                        <a:rPr lang="uk-UA" sz="1800" dirty="0">
                          <a:effectLst/>
                        </a:rPr>
                        <a:t>Педагогічний</a:t>
                      </a:r>
                      <a:endParaRPr lang="ru-RU" sz="1800" dirty="0">
                        <a:effectLst/>
                      </a:endParaRPr>
                    </a:p>
                    <a:p>
                      <a:pPr algn="ctr">
                        <a:lnSpc>
                          <a:spcPct val="115000"/>
                        </a:lnSpc>
                        <a:spcAft>
                          <a:spcPts val="0"/>
                        </a:spcAft>
                      </a:pPr>
                      <a:r>
                        <a:rPr lang="uk-UA" sz="1800" dirty="0">
                          <a:effectLst/>
                        </a:rPr>
                        <a:t>стаж</a:t>
                      </a:r>
                      <a:endParaRPr lang="ru-RU" sz="1800" dirty="0">
                        <a:effectLst/>
                      </a:endParaRPr>
                    </a:p>
                  </a:txBody>
                  <a:tcPr marL="30405" marR="30405" marT="0" marB="0"/>
                </a:tc>
                <a:tc>
                  <a:txBody>
                    <a:bodyPr/>
                    <a:lstStyle/>
                    <a:p>
                      <a:pPr algn="ctr">
                        <a:lnSpc>
                          <a:spcPct val="115000"/>
                        </a:lnSpc>
                        <a:spcAft>
                          <a:spcPts val="0"/>
                        </a:spcAft>
                      </a:pPr>
                      <a:r>
                        <a:rPr lang="uk-UA" sz="1800">
                          <a:effectLst/>
                        </a:rPr>
                        <a:t>Стаж у галузях</a:t>
                      </a:r>
                      <a:endParaRPr lang="ru-RU" sz="1800">
                        <a:effectLst/>
                      </a:endParaRPr>
                    </a:p>
                    <a:p>
                      <a:pPr algn="ctr">
                        <a:lnSpc>
                          <a:spcPct val="115000"/>
                        </a:lnSpc>
                        <a:spcAft>
                          <a:spcPts val="0"/>
                        </a:spcAft>
                      </a:pPr>
                      <a:r>
                        <a:rPr lang="uk-UA" sz="1800">
                          <a:effectLst/>
                        </a:rPr>
                        <a:t>економіки</a:t>
                      </a:r>
                      <a:endParaRPr lang="ru-RU" sz="1800">
                        <a:effectLst/>
                        <a:latin typeface="Calibri"/>
                        <a:ea typeface="Calibri"/>
                        <a:cs typeface="Times New Roman"/>
                      </a:endParaRPr>
                    </a:p>
                  </a:txBody>
                  <a:tcPr marL="30405" marR="30405" marT="0" marB="0"/>
                </a:tc>
                <a:extLst>
                  <a:ext uri="{0D108BD9-81ED-4DB2-BD59-A6C34878D82A}">
                    <a16:rowId xmlns:a16="http://schemas.microsoft.com/office/drawing/2014/main" val="10000"/>
                  </a:ext>
                </a:extLst>
              </a:tr>
              <a:tr h="1300359">
                <a:tc>
                  <a:txBody>
                    <a:bodyPr/>
                    <a:lstStyle/>
                    <a:p>
                      <a:pPr>
                        <a:lnSpc>
                          <a:spcPct val="115000"/>
                        </a:lnSpc>
                        <a:spcAft>
                          <a:spcPts val="0"/>
                        </a:spcAft>
                      </a:pPr>
                      <a:r>
                        <a:rPr lang="uk-UA" sz="1800">
                          <a:effectLst/>
                        </a:rPr>
                        <a:t>спеціаліст</a:t>
                      </a:r>
                      <a:endParaRPr lang="ru-RU" sz="1800">
                        <a:effectLst/>
                      </a:endParaRPr>
                    </a:p>
                    <a:p>
                      <a:pPr>
                        <a:lnSpc>
                          <a:spcPct val="115000"/>
                        </a:lnSpc>
                        <a:spcAft>
                          <a:spcPts val="0"/>
                        </a:spcAft>
                      </a:pPr>
                      <a:r>
                        <a:rPr lang="uk-UA" sz="1800">
                          <a:effectLst/>
                        </a:rPr>
                        <a:t> </a:t>
                      </a:r>
                      <a:endParaRPr lang="ru-RU" sz="1800">
                        <a:effectLst/>
                        <a:latin typeface="Calibri"/>
                        <a:ea typeface="Calibri"/>
                        <a:cs typeface="Times New Roman"/>
                      </a:endParaRPr>
                    </a:p>
                  </a:txBody>
                  <a:tcPr marL="30405" marR="30405" marT="0" marB="0"/>
                </a:tc>
                <a:tc>
                  <a:txBody>
                    <a:bodyPr/>
                    <a:lstStyle/>
                    <a:p>
                      <a:pPr>
                        <a:lnSpc>
                          <a:spcPct val="115000"/>
                        </a:lnSpc>
                        <a:spcAft>
                          <a:spcPts val="0"/>
                        </a:spcAft>
                      </a:pPr>
                      <a:r>
                        <a:rPr lang="uk-UA" sz="1800" dirty="0">
                          <a:effectLst/>
                        </a:rPr>
                        <a:t>- фаховий молодший бакалавр   (молодший спеціаліст) </a:t>
                      </a:r>
                      <a:endParaRPr lang="ru-RU" sz="1800" dirty="0">
                        <a:effectLst/>
                      </a:endParaRPr>
                    </a:p>
                    <a:p>
                      <a:pPr>
                        <a:lnSpc>
                          <a:spcPct val="115000"/>
                        </a:lnSpc>
                        <a:spcAft>
                          <a:spcPts val="0"/>
                        </a:spcAft>
                      </a:pPr>
                      <a:r>
                        <a:rPr lang="uk-UA" sz="1800" dirty="0">
                          <a:effectLst/>
                        </a:rPr>
                        <a:t>- молодший бакалавр,</a:t>
                      </a:r>
                      <a:endParaRPr lang="ru-RU" sz="1800" dirty="0">
                        <a:effectLst/>
                      </a:endParaRPr>
                    </a:p>
                    <a:p>
                      <a:pPr>
                        <a:lnSpc>
                          <a:spcPct val="115000"/>
                        </a:lnSpc>
                        <a:spcAft>
                          <a:spcPts val="0"/>
                        </a:spcAft>
                      </a:pPr>
                      <a:r>
                        <a:rPr lang="uk-UA" sz="1800" dirty="0">
                          <a:effectLst/>
                        </a:rPr>
                        <a:t>- бакалавр</a:t>
                      </a:r>
                      <a:endParaRPr lang="ru-RU" sz="1800" dirty="0">
                        <a:effectLst/>
                      </a:endParaRPr>
                    </a:p>
                    <a:p>
                      <a:pPr>
                        <a:lnSpc>
                          <a:spcPct val="115000"/>
                        </a:lnSpc>
                        <a:spcAft>
                          <a:spcPts val="0"/>
                        </a:spcAft>
                      </a:pPr>
                      <a:r>
                        <a:rPr lang="uk-UA" sz="1800" dirty="0">
                          <a:effectLst/>
                        </a:rPr>
                        <a:t>- магістр (спеціаліст)</a:t>
                      </a:r>
                      <a:endParaRPr lang="ru-RU" sz="1800" dirty="0">
                        <a:effectLst/>
                      </a:endParaRPr>
                    </a:p>
                  </a:txBody>
                  <a:tcPr marL="30405" marR="30405" marT="0" marB="0"/>
                </a:tc>
                <a:tc>
                  <a:txBody>
                    <a:bodyPr/>
                    <a:lstStyle/>
                    <a:p>
                      <a:pPr algn="ctr">
                        <a:lnSpc>
                          <a:spcPct val="115000"/>
                        </a:lnSpc>
                        <a:spcAft>
                          <a:spcPts val="0"/>
                        </a:spcAft>
                      </a:pPr>
                      <a:r>
                        <a:rPr lang="uk-UA" sz="1800" dirty="0">
                          <a:effectLst/>
                        </a:rPr>
                        <a:t>1 рік</a:t>
                      </a:r>
                      <a:endParaRPr lang="ru-RU" sz="1800" dirty="0">
                        <a:effectLst/>
                        <a:latin typeface="Calibri"/>
                        <a:ea typeface="Calibri"/>
                        <a:cs typeface="Times New Roman"/>
                      </a:endParaRPr>
                    </a:p>
                  </a:txBody>
                  <a:tcPr marL="30405" marR="30405" marT="0" marB="0"/>
                </a:tc>
                <a:tc>
                  <a:txBody>
                    <a:bodyPr/>
                    <a:lstStyle/>
                    <a:p>
                      <a:pPr algn="ctr">
                        <a:lnSpc>
                          <a:spcPct val="115000"/>
                        </a:lnSpc>
                        <a:spcAft>
                          <a:spcPts val="0"/>
                        </a:spcAft>
                      </a:pPr>
                      <a:r>
                        <a:rPr lang="uk-UA" sz="1800" dirty="0">
                          <a:effectLst/>
                        </a:rPr>
                        <a:t> </a:t>
                      </a:r>
                      <a:endParaRPr lang="ru-RU" sz="1800" dirty="0">
                        <a:effectLst/>
                        <a:latin typeface="Calibri"/>
                        <a:ea typeface="Calibri"/>
                        <a:cs typeface="Times New Roman"/>
                      </a:endParaRPr>
                    </a:p>
                  </a:txBody>
                  <a:tcPr marL="30405" marR="30405" marT="0" marB="0"/>
                </a:tc>
                <a:extLst>
                  <a:ext uri="{0D108BD9-81ED-4DB2-BD59-A6C34878D82A}">
                    <a16:rowId xmlns:a16="http://schemas.microsoft.com/office/drawing/2014/main" val="10001"/>
                  </a:ext>
                </a:extLst>
              </a:tr>
              <a:tr h="1309714">
                <a:tc>
                  <a:txBody>
                    <a:bodyPr/>
                    <a:lstStyle/>
                    <a:p>
                      <a:pPr>
                        <a:lnSpc>
                          <a:spcPct val="115000"/>
                        </a:lnSpc>
                        <a:spcAft>
                          <a:spcPts val="0"/>
                        </a:spcAft>
                      </a:pPr>
                      <a:r>
                        <a:rPr lang="uk-UA" sz="1800" dirty="0">
                          <a:effectLst/>
                        </a:rPr>
                        <a:t>спеціаліст другої </a:t>
                      </a:r>
                      <a:endParaRPr lang="ru-RU" sz="1800" dirty="0">
                        <a:effectLst/>
                      </a:endParaRPr>
                    </a:p>
                    <a:p>
                      <a:pPr>
                        <a:lnSpc>
                          <a:spcPct val="115000"/>
                        </a:lnSpc>
                        <a:spcAft>
                          <a:spcPts val="0"/>
                        </a:spcAft>
                      </a:pPr>
                      <a:r>
                        <a:rPr lang="uk-UA" sz="1800" dirty="0">
                          <a:effectLst/>
                        </a:rPr>
                        <a:t>категорії</a:t>
                      </a:r>
                      <a:endParaRPr lang="ru-RU" sz="1800" dirty="0">
                        <a:effectLst/>
                      </a:endParaRPr>
                    </a:p>
                    <a:p>
                      <a:pPr>
                        <a:lnSpc>
                          <a:spcPct val="115000"/>
                        </a:lnSpc>
                        <a:spcAft>
                          <a:spcPts val="0"/>
                        </a:spcAft>
                      </a:pPr>
                      <a:r>
                        <a:rPr lang="uk-UA" sz="1800" dirty="0">
                          <a:effectLst/>
                        </a:rPr>
                        <a:t> </a:t>
                      </a:r>
                      <a:endParaRPr lang="ru-RU" sz="1800" dirty="0">
                        <a:effectLst/>
                        <a:latin typeface="Calibri"/>
                        <a:ea typeface="Calibri"/>
                        <a:cs typeface="Times New Roman"/>
                      </a:endParaRPr>
                    </a:p>
                  </a:txBody>
                  <a:tcPr marL="30405" marR="30405" marT="0" marB="0"/>
                </a:tc>
                <a:tc>
                  <a:txBody>
                    <a:bodyPr/>
                    <a:lstStyle/>
                    <a:p>
                      <a:pPr>
                        <a:lnSpc>
                          <a:spcPct val="115000"/>
                        </a:lnSpc>
                        <a:spcAft>
                          <a:spcPts val="0"/>
                        </a:spcAft>
                      </a:pPr>
                      <a:r>
                        <a:rPr lang="uk-UA" sz="1800" dirty="0">
                          <a:effectLst/>
                        </a:rPr>
                        <a:t>- молодший бакалавр   (молодший спеціаліст), </a:t>
                      </a:r>
                      <a:endParaRPr lang="ru-RU" sz="1800" dirty="0">
                        <a:effectLst/>
                      </a:endParaRPr>
                    </a:p>
                    <a:p>
                      <a:pPr>
                        <a:lnSpc>
                          <a:spcPct val="115000"/>
                        </a:lnSpc>
                        <a:spcAft>
                          <a:spcPts val="0"/>
                        </a:spcAft>
                      </a:pPr>
                      <a:r>
                        <a:rPr lang="uk-UA" sz="1800" dirty="0">
                          <a:effectLst/>
                        </a:rPr>
                        <a:t>- бакалавр,</a:t>
                      </a:r>
                      <a:endParaRPr lang="ru-RU" sz="1800" dirty="0">
                        <a:effectLst/>
                      </a:endParaRPr>
                    </a:p>
                    <a:p>
                      <a:pPr>
                        <a:lnSpc>
                          <a:spcPct val="115000"/>
                        </a:lnSpc>
                        <a:spcAft>
                          <a:spcPts val="0"/>
                        </a:spcAft>
                      </a:pPr>
                      <a:r>
                        <a:rPr lang="uk-UA" sz="1800" dirty="0">
                          <a:effectLst/>
                        </a:rPr>
                        <a:t>- магістр (спеціаліст)      для працівників закладів дошкільної  освіти - фаховий молодший бакалавр</a:t>
                      </a:r>
                      <a:endParaRPr lang="ru-RU" sz="1800" dirty="0">
                        <a:effectLst/>
                      </a:endParaRPr>
                    </a:p>
                  </a:txBody>
                  <a:tcPr marL="30405" marR="30405" marT="0" marB="0"/>
                </a:tc>
                <a:tc>
                  <a:txBody>
                    <a:bodyPr/>
                    <a:lstStyle/>
                    <a:p>
                      <a:pPr algn="ctr">
                        <a:lnSpc>
                          <a:spcPct val="115000"/>
                        </a:lnSpc>
                        <a:spcAft>
                          <a:spcPts val="0"/>
                        </a:spcAft>
                      </a:pPr>
                      <a:r>
                        <a:rPr lang="uk-UA" sz="1800" dirty="0">
                          <a:effectLst/>
                        </a:rPr>
                        <a:t>3 роки </a:t>
                      </a:r>
                      <a:endParaRPr lang="ru-RU" sz="1800" dirty="0">
                        <a:effectLst/>
                        <a:latin typeface="Calibri"/>
                        <a:ea typeface="Calibri"/>
                        <a:cs typeface="Times New Roman"/>
                      </a:endParaRPr>
                    </a:p>
                  </a:txBody>
                  <a:tcPr marL="30405" marR="30405" marT="0" marB="0"/>
                </a:tc>
                <a:tc>
                  <a:txBody>
                    <a:bodyPr/>
                    <a:lstStyle/>
                    <a:p>
                      <a:pPr algn="ctr">
                        <a:lnSpc>
                          <a:spcPct val="115000"/>
                        </a:lnSpc>
                        <a:spcAft>
                          <a:spcPts val="0"/>
                        </a:spcAft>
                      </a:pPr>
                      <a:r>
                        <a:rPr lang="uk-UA" sz="1800" dirty="0">
                          <a:effectLst/>
                        </a:rPr>
                        <a:t>Не менше 2 років (п.9 р.1)?</a:t>
                      </a:r>
                      <a:endParaRPr lang="ru-RU" sz="1800" dirty="0">
                        <a:effectLst/>
                        <a:latin typeface="Calibri"/>
                        <a:ea typeface="Calibri"/>
                        <a:cs typeface="Times New Roman"/>
                      </a:endParaRPr>
                    </a:p>
                  </a:txBody>
                  <a:tcPr marL="30405" marR="30405" marT="0" marB="0"/>
                </a:tc>
                <a:extLst>
                  <a:ext uri="{0D108BD9-81ED-4DB2-BD59-A6C34878D82A}">
                    <a16:rowId xmlns:a16="http://schemas.microsoft.com/office/drawing/2014/main" val="10002"/>
                  </a:ext>
                </a:extLst>
              </a:tr>
              <a:tr h="1625449">
                <a:tc>
                  <a:txBody>
                    <a:bodyPr/>
                    <a:lstStyle/>
                    <a:p>
                      <a:pPr>
                        <a:lnSpc>
                          <a:spcPct val="115000"/>
                        </a:lnSpc>
                        <a:spcAft>
                          <a:spcPts val="0"/>
                        </a:spcAft>
                      </a:pPr>
                      <a:r>
                        <a:rPr lang="uk-UA" sz="1800">
                          <a:effectLst/>
                        </a:rPr>
                        <a:t>спеціаліст першої </a:t>
                      </a:r>
                      <a:endParaRPr lang="ru-RU" sz="1800">
                        <a:effectLst/>
                      </a:endParaRPr>
                    </a:p>
                    <a:p>
                      <a:pPr>
                        <a:lnSpc>
                          <a:spcPct val="115000"/>
                        </a:lnSpc>
                        <a:spcAft>
                          <a:spcPts val="0"/>
                        </a:spcAft>
                      </a:pPr>
                      <a:r>
                        <a:rPr lang="uk-UA" sz="1800">
                          <a:effectLst/>
                        </a:rPr>
                        <a:t>категорії</a:t>
                      </a:r>
                      <a:endParaRPr lang="ru-RU" sz="1800">
                        <a:effectLst/>
                      </a:endParaRPr>
                    </a:p>
                    <a:p>
                      <a:pPr>
                        <a:lnSpc>
                          <a:spcPct val="115000"/>
                        </a:lnSpc>
                        <a:spcAft>
                          <a:spcPts val="0"/>
                        </a:spcAft>
                      </a:pPr>
                      <a:r>
                        <a:rPr lang="uk-UA" sz="1800">
                          <a:effectLst/>
                        </a:rPr>
                        <a:t> </a:t>
                      </a:r>
                      <a:endParaRPr lang="ru-RU" sz="1800">
                        <a:effectLst/>
                        <a:latin typeface="Calibri"/>
                        <a:ea typeface="Calibri"/>
                        <a:cs typeface="Times New Roman"/>
                      </a:endParaRPr>
                    </a:p>
                  </a:txBody>
                  <a:tcPr marL="30405" marR="30405" marT="0" marB="0"/>
                </a:tc>
                <a:tc>
                  <a:txBody>
                    <a:bodyPr/>
                    <a:lstStyle/>
                    <a:p>
                      <a:pPr>
                        <a:lnSpc>
                          <a:spcPct val="115000"/>
                        </a:lnSpc>
                        <a:spcAft>
                          <a:spcPts val="0"/>
                        </a:spcAft>
                      </a:pPr>
                      <a:r>
                        <a:rPr lang="uk-UA" sz="1800" dirty="0">
                          <a:effectLst/>
                        </a:rPr>
                        <a:t>- бакалавр</a:t>
                      </a:r>
                      <a:endParaRPr lang="ru-RU" sz="1800" dirty="0">
                        <a:effectLst/>
                      </a:endParaRPr>
                    </a:p>
                    <a:p>
                      <a:pPr marL="285750" indent="-285750">
                        <a:lnSpc>
                          <a:spcPct val="115000"/>
                        </a:lnSpc>
                        <a:spcAft>
                          <a:spcPts val="0"/>
                        </a:spcAft>
                        <a:buFontTx/>
                        <a:buChar char="-"/>
                      </a:pPr>
                      <a:r>
                        <a:rPr lang="uk-UA" sz="1800" dirty="0">
                          <a:effectLst/>
                        </a:rPr>
                        <a:t>магістр (спеціаліст) </a:t>
                      </a:r>
                      <a:endParaRPr lang="ru-RU" sz="1800" dirty="0">
                        <a:effectLst/>
                      </a:endParaRPr>
                    </a:p>
                    <a:p>
                      <a:pPr marL="285750" indent="-285750">
                        <a:lnSpc>
                          <a:spcPct val="115000"/>
                        </a:lnSpc>
                        <a:spcAft>
                          <a:spcPts val="0"/>
                        </a:spcAft>
                        <a:buFontTx/>
                        <a:buChar char="-"/>
                      </a:pPr>
                      <a:r>
                        <a:rPr lang="uk-UA" sz="1800" dirty="0">
                          <a:effectLst/>
                        </a:rPr>
                        <a:t>для працівників закладів дошкільної освіти - фаховий молодший бакалавр  або ступінь вищої освіти молодший бакалавр (молодший спеціаліст)</a:t>
                      </a:r>
                      <a:endParaRPr lang="ru-RU" sz="1800" dirty="0">
                        <a:effectLst/>
                      </a:endParaRPr>
                    </a:p>
                  </a:txBody>
                  <a:tcPr marL="30405" marR="30405" marT="0" marB="0"/>
                </a:tc>
                <a:tc>
                  <a:txBody>
                    <a:bodyPr/>
                    <a:lstStyle/>
                    <a:p>
                      <a:pPr algn="ctr">
                        <a:lnSpc>
                          <a:spcPct val="115000"/>
                        </a:lnSpc>
                        <a:spcAft>
                          <a:spcPts val="0"/>
                        </a:spcAft>
                      </a:pPr>
                      <a:r>
                        <a:rPr lang="uk-UA" sz="1800" dirty="0">
                          <a:effectLst/>
                        </a:rPr>
                        <a:t>5 років </a:t>
                      </a:r>
                      <a:endParaRPr lang="ru-RU" sz="1800" dirty="0">
                        <a:effectLst/>
                        <a:latin typeface="Calibri"/>
                        <a:ea typeface="Calibri"/>
                        <a:cs typeface="Times New Roman"/>
                      </a:endParaRPr>
                    </a:p>
                  </a:txBody>
                  <a:tcPr marL="30405" marR="30405" marT="0" marB="0"/>
                </a:tc>
                <a:tc>
                  <a:txBody>
                    <a:bodyPr/>
                    <a:lstStyle/>
                    <a:p>
                      <a:pPr algn="ctr">
                        <a:lnSpc>
                          <a:spcPct val="115000"/>
                        </a:lnSpc>
                        <a:spcAft>
                          <a:spcPts val="0"/>
                        </a:spcAft>
                      </a:pPr>
                      <a:r>
                        <a:rPr lang="uk-UA" sz="1800" dirty="0">
                          <a:effectLst/>
                        </a:rPr>
                        <a:t>не менше 5 років (п.9 р.1 )?</a:t>
                      </a:r>
                      <a:endParaRPr lang="ru-RU" sz="1800" dirty="0">
                        <a:effectLst/>
                        <a:latin typeface="Calibri"/>
                        <a:ea typeface="Calibri"/>
                        <a:cs typeface="Times New Roman"/>
                      </a:endParaRPr>
                    </a:p>
                  </a:txBody>
                  <a:tcPr marL="30405" marR="30405" marT="0" marB="0"/>
                </a:tc>
                <a:extLst>
                  <a:ext uri="{0D108BD9-81ED-4DB2-BD59-A6C34878D82A}">
                    <a16:rowId xmlns:a16="http://schemas.microsoft.com/office/drawing/2014/main" val="10003"/>
                  </a:ext>
                </a:extLst>
              </a:tr>
              <a:tr h="645502">
                <a:tc rowSpan="2">
                  <a:txBody>
                    <a:bodyPr/>
                    <a:lstStyle/>
                    <a:p>
                      <a:pPr>
                        <a:lnSpc>
                          <a:spcPct val="115000"/>
                        </a:lnSpc>
                        <a:spcAft>
                          <a:spcPts val="0"/>
                        </a:spcAft>
                      </a:pPr>
                      <a:r>
                        <a:rPr lang="uk-UA" sz="1800">
                          <a:effectLst/>
                        </a:rPr>
                        <a:t>пеціаліст вищої</a:t>
                      </a:r>
                      <a:endParaRPr lang="ru-RU" sz="1800">
                        <a:effectLst/>
                      </a:endParaRPr>
                    </a:p>
                    <a:p>
                      <a:pPr>
                        <a:lnSpc>
                          <a:spcPct val="115000"/>
                        </a:lnSpc>
                        <a:spcAft>
                          <a:spcPts val="0"/>
                        </a:spcAft>
                      </a:pPr>
                      <a:r>
                        <a:rPr lang="uk-UA" sz="1800">
                          <a:effectLst/>
                        </a:rPr>
                        <a:t>категорії</a:t>
                      </a:r>
                      <a:endParaRPr lang="ru-RU" sz="1800">
                        <a:effectLst/>
                      </a:endParaRPr>
                    </a:p>
                    <a:p>
                      <a:pPr>
                        <a:lnSpc>
                          <a:spcPct val="115000"/>
                        </a:lnSpc>
                        <a:spcAft>
                          <a:spcPts val="0"/>
                        </a:spcAft>
                      </a:pPr>
                      <a:r>
                        <a:rPr lang="uk-UA" sz="1800">
                          <a:effectLst/>
                        </a:rPr>
                        <a:t> </a:t>
                      </a:r>
                      <a:endParaRPr lang="ru-RU" sz="1800">
                        <a:effectLst/>
                        <a:latin typeface="Calibri"/>
                        <a:ea typeface="Calibri"/>
                        <a:cs typeface="Times New Roman"/>
                      </a:endParaRPr>
                    </a:p>
                  </a:txBody>
                  <a:tcPr marL="30405" marR="30405" marT="0" marB="0"/>
                </a:tc>
                <a:tc>
                  <a:txBody>
                    <a:bodyPr/>
                    <a:lstStyle/>
                    <a:p>
                      <a:pPr>
                        <a:lnSpc>
                          <a:spcPct val="115000"/>
                        </a:lnSpc>
                        <a:spcAft>
                          <a:spcPts val="0"/>
                        </a:spcAft>
                      </a:pPr>
                      <a:r>
                        <a:rPr lang="uk-UA" sz="1800">
                          <a:effectLst/>
                        </a:rPr>
                        <a:t>- магістр (спеціаліст) </a:t>
                      </a:r>
                      <a:endParaRPr lang="ru-RU" sz="1800">
                        <a:effectLst/>
                        <a:latin typeface="Calibri"/>
                        <a:ea typeface="Calibri"/>
                        <a:cs typeface="Times New Roman"/>
                      </a:endParaRPr>
                    </a:p>
                  </a:txBody>
                  <a:tcPr marL="30405" marR="30405" marT="0" marB="0"/>
                </a:tc>
                <a:tc>
                  <a:txBody>
                    <a:bodyPr/>
                    <a:lstStyle/>
                    <a:p>
                      <a:pPr algn="ctr">
                        <a:lnSpc>
                          <a:spcPct val="115000"/>
                        </a:lnSpc>
                        <a:spcAft>
                          <a:spcPts val="0"/>
                        </a:spcAft>
                      </a:pPr>
                      <a:r>
                        <a:rPr lang="uk-UA" sz="1800" dirty="0">
                          <a:effectLst/>
                        </a:rPr>
                        <a:t>7 років </a:t>
                      </a:r>
                      <a:endParaRPr lang="ru-RU" sz="1800" dirty="0">
                        <a:effectLst/>
                        <a:latin typeface="Calibri"/>
                        <a:ea typeface="Calibri"/>
                        <a:cs typeface="Times New Roman"/>
                      </a:endParaRPr>
                    </a:p>
                  </a:txBody>
                  <a:tcPr marL="30405" marR="30405" marT="0" marB="0"/>
                </a:tc>
                <a:tc>
                  <a:txBody>
                    <a:bodyPr/>
                    <a:lstStyle/>
                    <a:p>
                      <a:pPr algn="ctr">
                        <a:lnSpc>
                          <a:spcPct val="115000"/>
                        </a:lnSpc>
                        <a:spcAft>
                          <a:spcPts val="0"/>
                        </a:spcAft>
                      </a:pPr>
                      <a:r>
                        <a:rPr lang="uk-UA" sz="1800" dirty="0">
                          <a:effectLst/>
                        </a:rPr>
                        <a:t>не менше 7 років (п.9 р.1 )?</a:t>
                      </a:r>
                      <a:endParaRPr lang="ru-RU" sz="1800" dirty="0">
                        <a:effectLst/>
                        <a:latin typeface="Calibri"/>
                        <a:ea typeface="Calibri"/>
                        <a:cs typeface="Times New Roman"/>
                      </a:endParaRPr>
                    </a:p>
                  </a:txBody>
                  <a:tcPr marL="30405" marR="30405" marT="0" marB="0"/>
                </a:tc>
                <a:extLst>
                  <a:ext uri="{0D108BD9-81ED-4DB2-BD59-A6C34878D82A}">
                    <a16:rowId xmlns:a16="http://schemas.microsoft.com/office/drawing/2014/main" val="10004"/>
                  </a:ext>
                </a:extLst>
              </a:tr>
              <a:tr h="645502">
                <a:tc vMerge="1">
                  <a:txBody>
                    <a:bodyPr/>
                    <a:lstStyle/>
                    <a:p>
                      <a:endParaRPr lang="ru-RU"/>
                    </a:p>
                  </a:txBody>
                  <a:tcPr/>
                </a:tc>
                <a:tc>
                  <a:txBody>
                    <a:bodyPr/>
                    <a:lstStyle/>
                    <a:p>
                      <a:pPr>
                        <a:lnSpc>
                          <a:spcPct val="115000"/>
                        </a:lnSpc>
                        <a:spcAft>
                          <a:spcPts val="0"/>
                        </a:spcAft>
                      </a:pPr>
                      <a:r>
                        <a:rPr lang="uk-UA" sz="1800" dirty="0">
                          <a:effectLst/>
                        </a:rPr>
                        <a:t>- </a:t>
                      </a:r>
                      <a:r>
                        <a:rPr lang="uk-UA" sz="1800" dirty="0" err="1">
                          <a:effectLst/>
                        </a:rPr>
                        <a:t>освітньо-науковий</a:t>
                      </a:r>
                      <a:r>
                        <a:rPr lang="uk-UA" sz="1800" dirty="0">
                          <a:effectLst/>
                        </a:rPr>
                        <a:t> / </a:t>
                      </a:r>
                      <a:r>
                        <a:rPr lang="uk-UA" sz="1800" dirty="0" err="1">
                          <a:effectLst/>
                        </a:rPr>
                        <a:t>освітньо-творчий</a:t>
                      </a:r>
                      <a:r>
                        <a:rPr lang="uk-UA" sz="1800" dirty="0">
                          <a:effectLst/>
                        </a:rPr>
                        <a:t> </a:t>
                      </a:r>
                      <a:endParaRPr lang="ru-RU" sz="1800" dirty="0">
                        <a:effectLst/>
                      </a:endParaRPr>
                    </a:p>
                    <a:p>
                      <a:pPr>
                        <a:lnSpc>
                          <a:spcPct val="115000"/>
                        </a:lnSpc>
                        <a:spcAft>
                          <a:spcPts val="0"/>
                        </a:spcAft>
                      </a:pPr>
                      <a:r>
                        <a:rPr lang="uk-UA" sz="1800" dirty="0">
                          <a:effectLst/>
                        </a:rPr>
                        <a:t>  ступінь </a:t>
                      </a:r>
                      <a:endParaRPr lang="ru-RU" sz="1800" dirty="0">
                        <a:effectLst/>
                        <a:latin typeface="Calibri"/>
                        <a:ea typeface="Calibri"/>
                        <a:cs typeface="Times New Roman"/>
                      </a:endParaRPr>
                    </a:p>
                  </a:txBody>
                  <a:tcPr marL="30405" marR="30405" marT="0" marB="0"/>
                </a:tc>
                <a:tc>
                  <a:txBody>
                    <a:bodyPr/>
                    <a:lstStyle/>
                    <a:p>
                      <a:pPr algn="ctr">
                        <a:lnSpc>
                          <a:spcPct val="115000"/>
                        </a:lnSpc>
                        <a:spcAft>
                          <a:spcPts val="0"/>
                        </a:spcAft>
                      </a:pPr>
                      <a:r>
                        <a:rPr lang="uk-UA" sz="1800" dirty="0">
                          <a:effectLst/>
                        </a:rPr>
                        <a:t>1 рік</a:t>
                      </a:r>
                      <a:endParaRPr lang="ru-RU" sz="1800" dirty="0">
                        <a:effectLst/>
                        <a:latin typeface="Calibri"/>
                        <a:ea typeface="Calibri"/>
                        <a:cs typeface="Times New Roman"/>
                      </a:endParaRPr>
                    </a:p>
                  </a:txBody>
                  <a:tcPr marL="30405" marR="30405" marT="0" marB="0"/>
                </a:tc>
                <a:tc>
                  <a:txBody>
                    <a:bodyPr/>
                    <a:lstStyle/>
                    <a:p>
                      <a:pPr>
                        <a:lnSpc>
                          <a:spcPct val="115000"/>
                        </a:lnSpc>
                        <a:spcAft>
                          <a:spcPts val="0"/>
                        </a:spcAft>
                      </a:pPr>
                      <a:r>
                        <a:rPr lang="uk-UA" sz="1800" dirty="0">
                          <a:effectLst/>
                        </a:rPr>
                        <a:t> </a:t>
                      </a:r>
                      <a:endParaRPr lang="ru-RU" sz="1800" dirty="0">
                        <a:effectLst/>
                        <a:latin typeface="Calibri"/>
                        <a:ea typeface="Calibri"/>
                        <a:cs typeface="Times New Roman"/>
                      </a:endParaRPr>
                    </a:p>
                  </a:txBody>
                  <a:tcPr marL="30405" marR="30405" marT="0" marB="0"/>
                </a:tc>
                <a:extLst>
                  <a:ext uri="{0D108BD9-81ED-4DB2-BD59-A6C34878D82A}">
                    <a16:rowId xmlns:a16="http://schemas.microsoft.com/office/drawing/2014/main" val="10005"/>
                  </a:ext>
                </a:extLst>
              </a:tr>
            </a:tbl>
          </a:graphicData>
        </a:graphic>
      </p:graphicFrame>
      <p:sp>
        <p:nvSpPr>
          <p:cNvPr id="4" name="Заголовок 1">
            <a:extLst>
              <a:ext uri="{FF2B5EF4-FFF2-40B4-BE49-F238E27FC236}">
                <a16:creationId xmlns:a16="http://schemas.microsoft.com/office/drawing/2014/main" id="{8EE9D4C2-6D48-4A83-8EA6-54EB08253BD8}"/>
              </a:ext>
            </a:extLst>
          </p:cNvPr>
          <p:cNvSpPr>
            <a:spLocks noGrp="1"/>
          </p:cNvSpPr>
          <p:nvPr>
            <p:ph type="title"/>
          </p:nvPr>
        </p:nvSpPr>
        <p:spPr>
          <a:xfrm>
            <a:off x="2251363" y="0"/>
            <a:ext cx="9940637" cy="780184"/>
          </a:xfrm>
        </p:spPr>
        <p:txBody>
          <a:bodyPr>
            <a:normAutofit fontScale="90000"/>
          </a:bodyPr>
          <a:lstStyle/>
          <a:p>
            <a:r>
              <a:rPr lang="uk-UA" b="1" dirty="0">
                <a:solidFill>
                  <a:srgbClr val="1F464B"/>
                </a:solidFill>
              </a:rPr>
              <a:t>Умови присвоєння кваліфікаційних </a:t>
            </a:r>
            <a:r>
              <a:rPr lang="uk-UA" b="1" dirty="0" err="1">
                <a:solidFill>
                  <a:srgbClr val="1F464B"/>
                </a:solidFill>
              </a:rPr>
              <a:t>категрорій</a:t>
            </a:r>
            <a:endParaRPr lang="ru-RU" b="1" dirty="0">
              <a:solidFill>
                <a:srgbClr val="1F464B"/>
              </a:solidFill>
            </a:endParaRPr>
          </a:p>
        </p:txBody>
      </p:sp>
    </p:spTree>
    <p:extLst>
      <p:ext uri="{BB962C8B-B14F-4D97-AF65-F5344CB8AC3E}">
        <p14:creationId xmlns:p14="http://schemas.microsoft.com/office/powerpoint/2010/main" val="2740229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64119" y="395470"/>
            <a:ext cx="3990957" cy="1323439"/>
          </a:xfrm>
          <a:prstGeom prst="rect">
            <a:avLst/>
          </a:prstGeom>
        </p:spPr>
        <p:txBody>
          <a:bodyPr wrap="square">
            <a:spAutoFit/>
          </a:bodyPr>
          <a:lstStyle/>
          <a:p>
            <a:r>
              <a:rPr lang="ru-RU" sz="2000" dirty="0" err="1"/>
              <a:t>Орієнтовний</a:t>
            </a:r>
            <a:r>
              <a:rPr lang="ru-RU" sz="2000" dirty="0"/>
              <a:t> </a:t>
            </a:r>
            <a:r>
              <a:rPr lang="ru-RU" sz="2000" dirty="0" err="1"/>
              <a:t>опис</a:t>
            </a:r>
            <a:r>
              <a:rPr lang="ru-RU" sz="2000" dirty="0"/>
              <a:t> </a:t>
            </a:r>
            <a:r>
              <a:rPr lang="ru-RU" sz="2000" dirty="0" err="1"/>
              <a:t>професійних</a:t>
            </a:r>
            <a:r>
              <a:rPr lang="ru-RU" sz="2000" dirty="0"/>
              <a:t> компетентностей </a:t>
            </a:r>
            <a:r>
              <a:rPr lang="ru-RU" sz="2000" dirty="0" err="1"/>
              <a:t>педагогічного</a:t>
            </a:r>
            <a:r>
              <a:rPr lang="ru-RU" sz="2000" dirty="0"/>
              <a:t> </a:t>
            </a:r>
            <a:r>
              <a:rPr lang="ru-RU" sz="2000" dirty="0" err="1"/>
              <a:t>працівника</a:t>
            </a:r>
            <a:r>
              <a:rPr lang="ru-RU" sz="2000" dirty="0"/>
              <a:t> </a:t>
            </a:r>
            <a:r>
              <a:rPr lang="ru-RU" sz="2000" dirty="0" err="1"/>
              <a:t>містить</a:t>
            </a:r>
            <a:r>
              <a:rPr lang="ru-RU" sz="2000" dirty="0"/>
              <a:t> </a:t>
            </a:r>
            <a:r>
              <a:rPr lang="ru-RU" sz="2000" dirty="0" err="1"/>
              <a:t>відповідний</a:t>
            </a:r>
            <a:r>
              <a:rPr lang="ru-RU" sz="2000" dirty="0"/>
              <a:t> </a:t>
            </a:r>
            <a:r>
              <a:rPr lang="ru-RU" sz="2000" dirty="0" err="1"/>
              <a:t>професійний</a:t>
            </a:r>
            <a:r>
              <a:rPr lang="ru-RU" sz="2000" dirty="0"/>
              <a:t> стандарт:</a:t>
            </a:r>
          </a:p>
        </p:txBody>
      </p:sp>
      <p:sp>
        <p:nvSpPr>
          <p:cNvPr id="4" name="Прямоугольник 3"/>
          <p:cNvSpPr/>
          <p:nvPr/>
        </p:nvSpPr>
        <p:spPr>
          <a:xfrm>
            <a:off x="238662" y="1790077"/>
            <a:ext cx="5416414" cy="4401205"/>
          </a:xfrm>
          <a:prstGeom prst="rect">
            <a:avLst/>
          </a:prstGeom>
        </p:spPr>
        <p:txBody>
          <a:bodyPr wrap="square">
            <a:spAutoFit/>
          </a:bodyPr>
          <a:lstStyle/>
          <a:p>
            <a:r>
              <a:rPr lang="ru-RU" sz="2000" dirty="0"/>
              <a:t>- </a:t>
            </a:r>
            <a:r>
              <a:rPr lang="ru-RU" sz="2000" dirty="0" err="1"/>
              <a:t>Професійний</a:t>
            </a:r>
            <a:r>
              <a:rPr lang="ru-RU" sz="2000" dirty="0"/>
              <a:t> стандарт за </a:t>
            </a:r>
            <a:r>
              <a:rPr lang="ru-RU" sz="2000" dirty="0" err="1"/>
              <a:t>професіями</a:t>
            </a:r>
            <a:r>
              <a:rPr lang="ru-RU" sz="2000" dirty="0"/>
              <a:t> «</a:t>
            </a:r>
            <a:r>
              <a:rPr lang="ru-RU" sz="2000" dirty="0" err="1"/>
              <a:t>Вчитель</a:t>
            </a:r>
            <a:r>
              <a:rPr lang="ru-RU" sz="2000" dirty="0"/>
              <a:t> </a:t>
            </a:r>
            <a:r>
              <a:rPr lang="ru-RU" sz="2000" dirty="0" err="1"/>
              <a:t>початкових</a:t>
            </a:r>
            <a:r>
              <a:rPr lang="ru-RU" sz="2000" dirty="0"/>
              <a:t> </a:t>
            </a:r>
            <a:r>
              <a:rPr lang="ru-RU" sz="2000" dirty="0" err="1"/>
              <a:t>класів</a:t>
            </a:r>
            <a:r>
              <a:rPr lang="ru-RU" sz="2000" dirty="0"/>
              <a:t> закладу </a:t>
            </a:r>
            <a:r>
              <a:rPr lang="ru-RU" sz="2000" dirty="0" err="1"/>
              <a:t>загальної</a:t>
            </a:r>
            <a:r>
              <a:rPr lang="ru-RU" sz="2000" dirty="0"/>
              <a:t> </a:t>
            </a:r>
            <a:r>
              <a:rPr lang="ru-RU" sz="2000" dirty="0" err="1"/>
              <a:t>середньої</a:t>
            </a:r>
            <a:r>
              <a:rPr lang="ru-RU" sz="2000" dirty="0"/>
              <a:t> </a:t>
            </a:r>
            <a:r>
              <a:rPr lang="ru-RU" sz="2000" dirty="0" err="1"/>
              <a:t>освіти</a:t>
            </a:r>
            <a:r>
              <a:rPr lang="ru-RU" sz="2000" dirty="0"/>
              <a:t>», «</a:t>
            </a:r>
            <a:r>
              <a:rPr lang="ru-RU" sz="2000" dirty="0" err="1"/>
              <a:t>Вчитель</a:t>
            </a:r>
            <a:r>
              <a:rPr lang="ru-RU" sz="2000" dirty="0"/>
              <a:t> закладу </a:t>
            </a:r>
            <a:r>
              <a:rPr lang="ru-RU" sz="2000" dirty="0" err="1"/>
              <a:t>загальної</a:t>
            </a:r>
            <a:r>
              <a:rPr lang="ru-RU" sz="2000" dirty="0"/>
              <a:t> </a:t>
            </a:r>
            <a:r>
              <a:rPr lang="ru-RU" sz="2000" dirty="0" err="1"/>
              <a:t>середньої</a:t>
            </a:r>
            <a:r>
              <a:rPr lang="ru-RU" sz="2000" dirty="0"/>
              <a:t> </a:t>
            </a:r>
            <a:r>
              <a:rPr lang="ru-RU" sz="2000" dirty="0" err="1"/>
              <a:t>освіти</a:t>
            </a:r>
            <a:r>
              <a:rPr lang="ru-RU" sz="2000" dirty="0"/>
              <a:t>», «</a:t>
            </a:r>
            <a:r>
              <a:rPr lang="ru-RU" sz="2000" dirty="0" err="1"/>
              <a:t>Вчитель</a:t>
            </a:r>
            <a:r>
              <a:rPr lang="ru-RU" sz="2000" dirty="0"/>
              <a:t> з </a:t>
            </a:r>
            <a:r>
              <a:rPr lang="ru-RU" sz="2000" dirty="0" err="1"/>
              <a:t>початкової</a:t>
            </a:r>
            <a:r>
              <a:rPr lang="ru-RU" sz="2000" dirty="0"/>
              <a:t> </a:t>
            </a:r>
            <a:r>
              <a:rPr lang="ru-RU" sz="2000" dirty="0" err="1"/>
              <a:t>освіти</a:t>
            </a:r>
            <a:r>
              <a:rPr lang="ru-RU" sz="2000" dirty="0"/>
              <a:t> (з дипломом </a:t>
            </a:r>
            <a:r>
              <a:rPr lang="ru-RU" sz="2000" dirty="0" err="1"/>
              <a:t>молодшого</a:t>
            </a:r>
            <a:r>
              <a:rPr lang="ru-RU" sz="2000" dirty="0"/>
              <a:t> </a:t>
            </a:r>
            <a:r>
              <a:rPr lang="ru-RU" sz="2000" dirty="0" err="1"/>
              <a:t>спеціаліста</a:t>
            </a:r>
            <a:r>
              <a:rPr lang="ru-RU" sz="2000" dirty="0"/>
              <a:t>)» (наказ </a:t>
            </a:r>
            <a:r>
              <a:rPr lang="ru-RU" sz="2000" dirty="0" err="1"/>
              <a:t>Мінекономіки</a:t>
            </a:r>
            <a:r>
              <a:rPr lang="ru-RU" sz="2000" dirty="0"/>
              <a:t> </a:t>
            </a:r>
            <a:r>
              <a:rPr lang="ru-RU" sz="2000" dirty="0" err="1"/>
              <a:t>від</a:t>
            </a:r>
            <a:r>
              <a:rPr lang="ru-RU" sz="2000" dirty="0"/>
              <a:t> 23.12.2020 № 2726) </a:t>
            </a:r>
            <a:r>
              <a:rPr lang="en-US" sz="2000" dirty="0"/>
              <a:t>http://surl.li/kmcj</a:t>
            </a:r>
          </a:p>
          <a:p>
            <a:r>
              <a:rPr lang="ru-RU" sz="2000" dirty="0" err="1"/>
              <a:t>Професійний</a:t>
            </a:r>
            <a:r>
              <a:rPr lang="ru-RU" sz="2000" dirty="0"/>
              <a:t> стандарт «</a:t>
            </a:r>
            <a:r>
              <a:rPr lang="ru-RU" sz="2000" dirty="0" err="1"/>
              <a:t>Практичний</a:t>
            </a:r>
            <a:r>
              <a:rPr lang="ru-RU" sz="2000" dirty="0"/>
              <a:t> психолог закладу </a:t>
            </a:r>
            <a:r>
              <a:rPr lang="ru-RU" sz="2000" dirty="0" err="1"/>
              <a:t>освіти</a:t>
            </a:r>
            <a:r>
              <a:rPr lang="ru-RU" sz="2000" dirty="0"/>
              <a:t>» наказ </a:t>
            </a:r>
            <a:r>
              <a:rPr lang="ru-RU" sz="2000" dirty="0" err="1"/>
              <a:t>Мінекономіки</a:t>
            </a:r>
            <a:r>
              <a:rPr lang="ru-RU" sz="2000" dirty="0"/>
              <a:t> </a:t>
            </a:r>
            <a:r>
              <a:rPr lang="ru-RU" sz="2000" dirty="0" err="1"/>
              <a:t>від</a:t>
            </a:r>
            <a:r>
              <a:rPr lang="ru-RU" sz="2000" dirty="0"/>
              <a:t> 24.11.2020 №2425 </a:t>
            </a:r>
            <a:r>
              <a:rPr lang="en-US" sz="2000" dirty="0"/>
              <a:t>http://surl.li/bfkqt</a:t>
            </a:r>
          </a:p>
          <a:p>
            <a:r>
              <a:rPr lang="en-US" sz="2000" dirty="0"/>
              <a:t>- </a:t>
            </a:r>
            <a:r>
              <a:rPr lang="ru-RU" sz="2000" dirty="0" err="1"/>
              <a:t>Професійний</a:t>
            </a:r>
            <a:r>
              <a:rPr lang="ru-RU" sz="2000" dirty="0"/>
              <a:t> стандарт за </a:t>
            </a:r>
            <a:r>
              <a:rPr lang="ru-RU" sz="2000" dirty="0" err="1"/>
              <a:t>професією</a:t>
            </a:r>
            <a:r>
              <a:rPr lang="ru-RU" sz="2000" dirty="0"/>
              <a:t> «</a:t>
            </a:r>
            <a:r>
              <a:rPr lang="ru-RU" sz="2000" dirty="0" err="1"/>
              <a:t>Керівник</a:t>
            </a:r>
            <a:r>
              <a:rPr lang="ru-RU" sz="2000" dirty="0"/>
              <a:t> (директор) закладу </a:t>
            </a:r>
            <a:r>
              <a:rPr lang="ru-RU" sz="2000" dirty="0" err="1"/>
              <a:t>загальної</a:t>
            </a:r>
            <a:r>
              <a:rPr lang="ru-RU" sz="2000" dirty="0"/>
              <a:t> </a:t>
            </a:r>
            <a:r>
              <a:rPr lang="ru-RU" sz="2000" dirty="0" err="1"/>
              <a:t>середньої</a:t>
            </a:r>
            <a:r>
              <a:rPr lang="ru-RU" sz="2000" dirty="0"/>
              <a:t> </a:t>
            </a:r>
            <a:r>
              <a:rPr lang="ru-RU" sz="2000" dirty="0" err="1"/>
              <a:t>освіти</a:t>
            </a:r>
            <a:r>
              <a:rPr lang="ru-RU" sz="2000" dirty="0"/>
              <a:t>», наказ </a:t>
            </a:r>
            <a:r>
              <a:rPr lang="ru-RU" sz="2000" dirty="0" err="1"/>
              <a:t>Мінекономіки</a:t>
            </a:r>
            <a:r>
              <a:rPr lang="ru-RU" sz="2000" dirty="0"/>
              <a:t> </a:t>
            </a:r>
            <a:r>
              <a:rPr lang="ru-RU" sz="2000" dirty="0" err="1"/>
              <a:t>від</a:t>
            </a:r>
            <a:r>
              <a:rPr lang="ru-RU" sz="2000" dirty="0"/>
              <a:t> 17.09.2021 № 568-21  </a:t>
            </a:r>
            <a:r>
              <a:rPr lang="en-US" sz="2000" dirty="0"/>
              <a:t>http://surl.li/akxck</a:t>
            </a:r>
          </a:p>
        </p:txBody>
      </p:sp>
      <p:graphicFrame>
        <p:nvGraphicFramePr>
          <p:cNvPr id="7" name="Таблиця 6">
            <a:extLst>
              <a:ext uri="{FF2B5EF4-FFF2-40B4-BE49-F238E27FC236}">
                <a16:creationId xmlns:a16="http://schemas.microsoft.com/office/drawing/2014/main" id="{746CF106-E516-4880-A615-A5D8ABE7E468}"/>
              </a:ext>
            </a:extLst>
          </p:cNvPr>
          <p:cNvGraphicFramePr>
            <a:graphicFrameLocks noGrp="1"/>
          </p:cNvGraphicFramePr>
          <p:nvPr>
            <p:extLst>
              <p:ext uri="{D42A27DB-BD31-4B8C-83A1-F6EECF244321}">
                <p14:modId xmlns:p14="http://schemas.microsoft.com/office/powerpoint/2010/main" val="209539078"/>
              </p:ext>
            </p:extLst>
          </p:nvPr>
        </p:nvGraphicFramePr>
        <p:xfrm>
          <a:off x="5797118" y="0"/>
          <a:ext cx="6394883" cy="6912141"/>
        </p:xfrm>
        <a:graphic>
          <a:graphicData uri="http://schemas.openxmlformats.org/drawingml/2006/table">
            <a:tbl>
              <a:tblPr bandRow="1">
                <a:tableStyleId>{5C22544A-7EE6-4342-B048-85BDC9FD1C3A}</a:tableStyleId>
              </a:tblPr>
              <a:tblGrid>
                <a:gridCol w="2463024">
                  <a:extLst>
                    <a:ext uri="{9D8B030D-6E8A-4147-A177-3AD203B41FA5}">
                      <a16:colId xmlns:a16="http://schemas.microsoft.com/office/drawing/2014/main" val="3627281053"/>
                    </a:ext>
                  </a:extLst>
                </a:gridCol>
                <a:gridCol w="734417">
                  <a:extLst>
                    <a:ext uri="{9D8B030D-6E8A-4147-A177-3AD203B41FA5}">
                      <a16:colId xmlns:a16="http://schemas.microsoft.com/office/drawing/2014/main" val="464151391"/>
                    </a:ext>
                  </a:extLst>
                </a:gridCol>
                <a:gridCol w="3197442">
                  <a:extLst>
                    <a:ext uri="{9D8B030D-6E8A-4147-A177-3AD203B41FA5}">
                      <a16:colId xmlns:a16="http://schemas.microsoft.com/office/drawing/2014/main" val="231673296"/>
                    </a:ext>
                  </a:extLst>
                </a:gridCol>
              </a:tblGrid>
              <a:tr h="346392">
                <a:tc rowSpan="2" gridSpan="2">
                  <a:txBody>
                    <a:bodyPr/>
                    <a:lstStyle/>
                    <a:p>
                      <a:pPr algn="ctr">
                        <a:lnSpc>
                          <a:spcPct val="107000"/>
                        </a:lnSpc>
                        <a:spcAft>
                          <a:spcPts val="800"/>
                        </a:spcAft>
                      </a:pPr>
                      <a:r>
                        <a:rPr lang="uk-UA" sz="1200" b="1" dirty="0">
                          <a:effectLst/>
                        </a:rPr>
                        <a:t>Професійна компетентність</a:t>
                      </a:r>
                      <a:endParaRPr lang="uk-UA" sz="1200" b="1" dirty="0">
                        <a:effectLst/>
                        <a:latin typeface="Calibri" panose="020F0502020204030204" pitchFamily="34" charset="0"/>
                        <a:ea typeface="Calibri" panose="020F0502020204030204" pitchFamily="34" charset="0"/>
                      </a:endParaRPr>
                    </a:p>
                  </a:txBody>
                  <a:tcPr marL="40082" marR="40082" marT="0" marB="0"/>
                </a:tc>
                <a:tc rowSpan="2" hMerge="1">
                  <a:txBody>
                    <a:bodyPr/>
                    <a:lstStyle/>
                    <a:p>
                      <a:pPr algn="ctr">
                        <a:lnSpc>
                          <a:spcPct val="107000"/>
                        </a:lnSpc>
                        <a:spcAft>
                          <a:spcPts val="800"/>
                        </a:spcAft>
                      </a:pPr>
                      <a:endParaRPr lang="uk-UA" sz="1200" dirty="0">
                        <a:effectLst/>
                        <a:latin typeface="Calibri" panose="020F0502020204030204" pitchFamily="34" charset="0"/>
                        <a:ea typeface="Calibri" panose="020F0502020204030204" pitchFamily="34" charset="0"/>
                      </a:endParaRPr>
                    </a:p>
                  </a:txBody>
                  <a:tcPr marL="40082" marR="40082" marT="0" marB="0"/>
                </a:tc>
                <a:tc>
                  <a:txBody>
                    <a:bodyPr/>
                    <a:lstStyle/>
                    <a:p>
                      <a:pPr algn="ctr">
                        <a:lnSpc>
                          <a:spcPct val="107000"/>
                        </a:lnSpc>
                        <a:spcAft>
                          <a:spcPts val="800"/>
                        </a:spcAft>
                      </a:pPr>
                      <a:r>
                        <a:rPr lang="uk-UA" sz="1200" b="1">
                          <a:effectLst/>
                        </a:rPr>
                        <a:t>Кваліфікаційні категорії педагогічних працівників</a:t>
                      </a:r>
                      <a:endParaRPr lang="uk-UA" sz="1200" b="1">
                        <a:effectLst/>
                        <a:latin typeface="Calibri" panose="020F0502020204030204" pitchFamily="34" charset="0"/>
                        <a:ea typeface="Calibri" panose="020F0502020204030204" pitchFamily="34" charset="0"/>
                      </a:endParaRPr>
                    </a:p>
                  </a:txBody>
                  <a:tcPr marL="40082" marR="40082" marT="0" marB="0"/>
                </a:tc>
                <a:extLst>
                  <a:ext uri="{0D108BD9-81ED-4DB2-BD59-A6C34878D82A}">
                    <a16:rowId xmlns:a16="http://schemas.microsoft.com/office/drawing/2014/main" val="704988520"/>
                  </a:ext>
                </a:extLst>
              </a:tr>
              <a:tr h="253974">
                <a:tc gridSpan="2" vMerge="1">
                  <a:txBody>
                    <a:bodyPr/>
                    <a:lstStyle/>
                    <a:p>
                      <a:endParaRPr lang="uk-UA"/>
                    </a:p>
                  </a:txBody>
                  <a:tcPr/>
                </a:tc>
                <a:tc hMerge="1" vMerge="1">
                  <a:txBody>
                    <a:bodyPr/>
                    <a:lstStyle/>
                    <a:p>
                      <a:endParaRPr lang="uk-UA"/>
                    </a:p>
                  </a:txBody>
                  <a:tcPr/>
                </a:tc>
                <a:tc>
                  <a:txBody>
                    <a:bodyPr/>
                    <a:lstStyle/>
                    <a:p>
                      <a:pPr algn="ctr">
                        <a:lnSpc>
                          <a:spcPct val="107000"/>
                        </a:lnSpc>
                        <a:spcAft>
                          <a:spcPts val="800"/>
                        </a:spcAft>
                      </a:pPr>
                      <a:r>
                        <a:rPr lang="uk-UA" sz="1200" b="1" dirty="0">
                          <a:effectLst/>
                        </a:rPr>
                        <a:t>Спеціаліст</a:t>
                      </a:r>
                      <a:endParaRPr lang="uk-UA" sz="1200" b="1" dirty="0">
                        <a:effectLst/>
                        <a:latin typeface="Calibri" panose="020F0502020204030204" pitchFamily="34" charset="0"/>
                        <a:ea typeface="Calibri" panose="020F0502020204030204" pitchFamily="34" charset="0"/>
                      </a:endParaRPr>
                    </a:p>
                  </a:txBody>
                  <a:tcPr marL="40082" marR="40082" marT="0" marB="0"/>
                </a:tc>
                <a:extLst>
                  <a:ext uri="{0D108BD9-81ED-4DB2-BD59-A6C34878D82A}">
                    <a16:rowId xmlns:a16="http://schemas.microsoft.com/office/drawing/2014/main" val="1316428081"/>
                  </a:ext>
                </a:extLst>
              </a:tr>
              <a:tr h="169316">
                <a:tc gridSpan="3">
                  <a:txBody>
                    <a:bodyPr/>
                    <a:lstStyle/>
                    <a:p>
                      <a:pPr>
                        <a:lnSpc>
                          <a:spcPct val="107000"/>
                        </a:lnSpc>
                        <a:spcAft>
                          <a:spcPts val="800"/>
                        </a:spcAft>
                      </a:pPr>
                      <a:r>
                        <a:rPr lang="uk-UA" sz="1200" dirty="0">
                          <a:effectLst/>
                        </a:rPr>
                        <a:t>А1. Мовно-комунікативна компетентність</a:t>
                      </a:r>
                      <a:endParaRPr lang="uk-UA" sz="1200" dirty="0">
                        <a:effectLst/>
                        <a:latin typeface="Calibri" panose="020F0502020204030204" pitchFamily="34" charset="0"/>
                        <a:ea typeface="Calibri" panose="020F0502020204030204" pitchFamily="34" charset="0"/>
                      </a:endParaRPr>
                    </a:p>
                  </a:txBody>
                  <a:tcPr marL="40082" marR="40082" marT="0" marB="0"/>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48506550"/>
                  </a:ext>
                </a:extLst>
              </a:tr>
              <a:tr h="1762993">
                <a:tc>
                  <a:txBody>
                    <a:bodyPr/>
                    <a:lstStyle/>
                    <a:p>
                      <a:pPr>
                        <a:lnSpc>
                          <a:spcPct val="107000"/>
                        </a:lnSpc>
                        <a:spcAft>
                          <a:spcPts val="800"/>
                        </a:spcAft>
                      </a:pPr>
                      <a:r>
                        <a:rPr lang="uk-UA" sz="1200" dirty="0">
                          <a:effectLst/>
                        </a:rPr>
                        <a:t>А1.1. Здатність до спілкування державною мовою</a:t>
                      </a:r>
                      <a:endParaRPr lang="uk-UA" sz="1200" dirty="0">
                        <a:effectLst/>
                        <a:latin typeface="Calibri" panose="020F0502020204030204" pitchFamily="34" charset="0"/>
                        <a:ea typeface="Calibri" panose="020F0502020204030204" pitchFamily="34" charset="0"/>
                      </a:endParaRPr>
                    </a:p>
                  </a:txBody>
                  <a:tcPr marL="40082" marR="40082" marT="0" marB="0"/>
                </a:tc>
                <a:tc gridSpan="2">
                  <a:txBody>
                    <a:bodyPr/>
                    <a:lstStyle/>
                    <a:p>
                      <a:pPr>
                        <a:lnSpc>
                          <a:spcPct val="107000"/>
                        </a:lnSpc>
                        <a:spcAft>
                          <a:spcPts val="800"/>
                        </a:spcAft>
                      </a:pPr>
                      <a:r>
                        <a:rPr lang="uk-UA" sz="1200">
                          <a:effectLst/>
                        </a:rPr>
                        <a:t>Вільно спілкується державною мовою на професійну тематику, використовуючи сучасну термінологію та систему понять;</a:t>
                      </a:r>
                      <a:br>
                        <a:rPr lang="uk-UA" sz="1200">
                          <a:effectLst/>
                        </a:rPr>
                      </a:br>
                      <a:r>
                        <a:rPr lang="uk-UA" sz="1200">
                          <a:effectLst/>
                        </a:rPr>
                        <a:t>влучно застосовує інтонаційні та позамовні засоби виразності мовлення;</a:t>
                      </a:r>
                      <a:br>
                        <a:rPr lang="uk-UA" sz="1200">
                          <a:effectLst/>
                        </a:rPr>
                      </a:br>
                      <a:r>
                        <a:rPr lang="uk-UA" sz="1200">
                          <a:effectLst/>
                        </a:rPr>
                        <a:t>аргументовано висловлює власні думки державною мовою;</a:t>
                      </a:r>
                      <a:br>
                        <a:rPr lang="uk-UA" sz="1200">
                          <a:effectLst/>
                        </a:rPr>
                      </a:br>
                      <a:r>
                        <a:rPr lang="uk-UA" sz="1200">
                          <a:effectLst/>
                        </a:rPr>
                        <a:t>вичерпно та чітко відповідає на запитання учнів про різні аспекти навчального матеріалу</a:t>
                      </a:r>
                      <a:endParaRPr lang="uk-UA" sz="1200" dirty="0">
                        <a:effectLst/>
                        <a:latin typeface="Calibri" panose="020F0502020204030204" pitchFamily="34" charset="0"/>
                        <a:ea typeface="Calibri" panose="020F0502020204030204" pitchFamily="34" charset="0"/>
                      </a:endParaRPr>
                    </a:p>
                  </a:txBody>
                  <a:tcPr marL="40082" marR="40082" marT="0" marB="0"/>
                </a:tc>
                <a:tc hMerge="1">
                  <a:txBody>
                    <a:bodyPr/>
                    <a:lstStyle/>
                    <a:p>
                      <a:pPr>
                        <a:lnSpc>
                          <a:spcPct val="107000"/>
                        </a:lnSpc>
                        <a:spcAft>
                          <a:spcPts val="800"/>
                        </a:spcAft>
                      </a:pPr>
                      <a:r>
                        <a:rPr lang="uk-UA" sz="1200" dirty="0">
                          <a:effectLst/>
                        </a:rPr>
                        <a:t>Вільно спілкується державною мовою на професійну тематику, використовуючи сучасну термінологію та систему понять;</a:t>
                      </a:r>
                      <a:br>
                        <a:rPr lang="uk-UA" sz="1200" dirty="0">
                          <a:effectLst/>
                        </a:rPr>
                      </a:br>
                      <a:r>
                        <a:rPr lang="uk-UA" sz="1200" dirty="0">
                          <a:effectLst/>
                        </a:rPr>
                        <a:t>влучно застосовує інтонаційні та позамовні засоби виразності мовлення;</a:t>
                      </a:r>
                      <a:br>
                        <a:rPr lang="uk-UA" sz="1200" dirty="0">
                          <a:effectLst/>
                        </a:rPr>
                      </a:br>
                      <a:r>
                        <a:rPr lang="uk-UA" sz="1200" dirty="0">
                          <a:effectLst/>
                        </a:rPr>
                        <a:t>аргументовано висловлює власні думки державною мовою;</a:t>
                      </a:r>
                      <a:br>
                        <a:rPr lang="uk-UA" sz="1200" dirty="0">
                          <a:effectLst/>
                        </a:rPr>
                      </a:br>
                      <a:r>
                        <a:rPr lang="uk-UA" sz="1200" dirty="0" err="1">
                          <a:effectLst/>
                        </a:rPr>
                        <a:t>вичерпно</a:t>
                      </a:r>
                      <a:r>
                        <a:rPr lang="uk-UA" sz="1200" dirty="0">
                          <a:effectLst/>
                        </a:rPr>
                        <a:t> та чітко відповідає на запитання учнів про різні аспекти навчального матеріалу</a:t>
                      </a:r>
                      <a:endParaRPr lang="uk-UA" sz="1200" dirty="0">
                        <a:effectLst/>
                        <a:latin typeface="Calibri" panose="020F0502020204030204" pitchFamily="34" charset="0"/>
                        <a:ea typeface="Calibri" panose="020F0502020204030204" pitchFamily="34" charset="0"/>
                      </a:endParaRPr>
                    </a:p>
                  </a:txBody>
                  <a:tcPr marL="40082" marR="40082" marT="0" marB="0"/>
                </a:tc>
                <a:extLst>
                  <a:ext uri="{0D108BD9-81ED-4DB2-BD59-A6C34878D82A}">
                    <a16:rowId xmlns:a16="http://schemas.microsoft.com/office/drawing/2014/main" val="4029224749"/>
                  </a:ext>
                </a:extLst>
              </a:tr>
              <a:tr h="1408843">
                <a:tc>
                  <a:txBody>
                    <a:bodyPr/>
                    <a:lstStyle/>
                    <a:p>
                      <a:pPr>
                        <a:lnSpc>
                          <a:spcPct val="107000"/>
                        </a:lnSpc>
                        <a:spcAft>
                          <a:spcPts val="800"/>
                        </a:spcAft>
                      </a:pPr>
                      <a:r>
                        <a:rPr lang="uk-UA" sz="1200">
                          <a:effectLst/>
                        </a:rPr>
                        <a:t>А1.2. Здатність забезпечувати (за потреби) здобуття учнями освіти з урахуванням особливостей мовного середовища в закладі освіти (мова відповідного корінного народу або національної меншини України) </a:t>
                      </a:r>
                      <a:endParaRPr lang="uk-UA" sz="1200">
                        <a:effectLst/>
                        <a:latin typeface="Calibri" panose="020F0502020204030204" pitchFamily="34" charset="0"/>
                        <a:ea typeface="Calibri" panose="020F0502020204030204" pitchFamily="34" charset="0"/>
                      </a:endParaRPr>
                    </a:p>
                  </a:txBody>
                  <a:tcPr marL="40082" marR="40082" marT="0" marB="0"/>
                </a:tc>
                <a:tc gridSpan="2">
                  <a:txBody>
                    <a:bodyPr/>
                    <a:lstStyle/>
                    <a:p>
                      <a:pPr>
                        <a:lnSpc>
                          <a:spcPct val="107000"/>
                        </a:lnSpc>
                        <a:spcAft>
                          <a:spcPts val="800"/>
                        </a:spcAft>
                      </a:pPr>
                      <a:r>
                        <a:rPr lang="uk-UA" sz="1200">
                          <a:effectLst/>
                        </a:rPr>
                        <a:t>Розробляє навчальні матеріали та викладає навчальні предмети (інтегровані курси) з урахуванням особливостей мовного і культурного досвіду учнів, які належать до корінних народів або національних меншин України (у тому числі таких, що здобувають освіту офіційними мовами Європейського Союзу)</a:t>
                      </a:r>
                      <a:endParaRPr lang="uk-UA" sz="1200">
                        <a:effectLst/>
                        <a:latin typeface="Calibri" panose="020F0502020204030204" pitchFamily="34" charset="0"/>
                        <a:ea typeface="Calibri" panose="020F0502020204030204" pitchFamily="34" charset="0"/>
                      </a:endParaRPr>
                    </a:p>
                  </a:txBody>
                  <a:tcPr marL="40082" marR="40082" marT="0" marB="0"/>
                </a:tc>
                <a:tc hMerge="1">
                  <a:txBody>
                    <a:bodyPr/>
                    <a:lstStyle/>
                    <a:p>
                      <a:pPr>
                        <a:lnSpc>
                          <a:spcPct val="107000"/>
                        </a:lnSpc>
                        <a:spcAft>
                          <a:spcPts val="800"/>
                        </a:spcAft>
                      </a:pPr>
                      <a:r>
                        <a:rPr lang="uk-UA" sz="1200" dirty="0">
                          <a:effectLst/>
                        </a:rPr>
                        <a:t>Розробляє навчальні матеріали та викладає навчальні предмети (інтегровані курси) з урахуванням особливостей </a:t>
                      </a:r>
                      <a:r>
                        <a:rPr lang="uk-UA" sz="1200" dirty="0" err="1">
                          <a:effectLst/>
                        </a:rPr>
                        <a:t>мовного</a:t>
                      </a:r>
                      <a:r>
                        <a:rPr lang="uk-UA" sz="1200" dirty="0">
                          <a:effectLst/>
                        </a:rPr>
                        <a:t> і культурного досвіду учнів, які належать до корінних народів або національних меншин України (у тому числі таких, що здобувають освіту офіційними мовами Європейського Союзу)</a:t>
                      </a:r>
                      <a:endParaRPr lang="uk-UA" sz="1200" dirty="0">
                        <a:effectLst/>
                        <a:latin typeface="Calibri" panose="020F0502020204030204" pitchFamily="34" charset="0"/>
                        <a:ea typeface="Calibri" panose="020F0502020204030204" pitchFamily="34" charset="0"/>
                      </a:endParaRPr>
                    </a:p>
                  </a:txBody>
                  <a:tcPr marL="40082" marR="40082" marT="0" marB="0"/>
                </a:tc>
                <a:extLst>
                  <a:ext uri="{0D108BD9-81ED-4DB2-BD59-A6C34878D82A}">
                    <a16:rowId xmlns:a16="http://schemas.microsoft.com/office/drawing/2014/main" val="2607757387"/>
                  </a:ext>
                </a:extLst>
              </a:tr>
              <a:tr h="1546779">
                <a:tc>
                  <a:txBody>
                    <a:bodyPr/>
                    <a:lstStyle/>
                    <a:p>
                      <a:pPr>
                        <a:lnSpc>
                          <a:spcPct val="107000"/>
                        </a:lnSpc>
                        <a:spcAft>
                          <a:spcPts val="800"/>
                        </a:spcAft>
                      </a:pPr>
                      <a:r>
                        <a:rPr lang="uk-UA" sz="1200">
                          <a:effectLst/>
                          <a:highlight>
                            <a:srgbClr val="FFFFFF"/>
                          </a:highlight>
                        </a:rPr>
                        <a:t>А1.3. Здатність забезпечувати навчання учнів іноземній мові та спілкуватися іноземною мовою у професійному колі (для вчителів іноземної мови)</a:t>
                      </a:r>
                      <a:endParaRPr lang="uk-UA" sz="1200">
                        <a:effectLst/>
                        <a:latin typeface="Calibri" panose="020F0502020204030204" pitchFamily="34" charset="0"/>
                        <a:ea typeface="Calibri" panose="020F0502020204030204" pitchFamily="34" charset="0"/>
                      </a:endParaRPr>
                    </a:p>
                  </a:txBody>
                  <a:tcPr marL="40082" marR="40082" marT="0" marB="0"/>
                </a:tc>
                <a:tc gridSpan="2">
                  <a:txBody>
                    <a:bodyPr/>
                    <a:lstStyle/>
                    <a:p>
                      <a:pPr algn="just">
                        <a:lnSpc>
                          <a:spcPct val="107000"/>
                        </a:lnSpc>
                        <a:spcAft>
                          <a:spcPts val="800"/>
                        </a:spcAft>
                      </a:pPr>
                      <a:r>
                        <a:rPr lang="uk-UA" sz="1200" dirty="0">
                          <a:effectLst/>
                          <a:highlight>
                            <a:srgbClr val="FFFFFF"/>
                          </a:highlight>
                        </a:rPr>
                        <a:t>Вчитель іноземної мови має рівень володіння іноземною мовою В2/С1 відповідно до глобальної шкали Загальноєвропейських рекомендацій з </a:t>
                      </a:r>
                      <a:r>
                        <a:rPr lang="uk-UA" sz="1200" dirty="0" err="1">
                          <a:effectLst/>
                          <a:highlight>
                            <a:srgbClr val="FFFFFF"/>
                          </a:highlight>
                        </a:rPr>
                        <a:t>мовної</a:t>
                      </a:r>
                      <a:r>
                        <a:rPr lang="uk-UA" sz="1200" dirty="0">
                          <a:effectLst/>
                          <a:highlight>
                            <a:srgbClr val="FFFFFF"/>
                          </a:highlight>
                        </a:rPr>
                        <a:t> освіти;</a:t>
                      </a:r>
                      <a:endParaRPr lang="uk-UA" sz="1200" dirty="0">
                        <a:effectLst/>
                      </a:endParaRPr>
                    </a:p>
                    <a:p>
                      <a:pPr>
                        <a:lnSpc>
                          <a:spcPct val="107000"/>
                        </a:lnSpc>
                        <a:spcAft>
                          <a:spcPts val="800"/>
                        </a:spcAft>
                      </a:pPr>
                      <a:r>
                        <a:rPr lang="uk-UA" sz="1200" dirty="0">
                          <a:effectLst/>
                          <a:highlight>
                            <a:srgbClr val="FFFFFF"/>
                          </a:highlight>
                        </a:rPr>
                        <a:t>застосовує ефективні підходи і стратегії розвитку комунікативних умінь учнів з іноземної мови</a:t>
                      </a:r>
                      <a:endParaRPr lang="uk-UA" sz="1200" dirty="0">
                        <a:effectLst/>
                        <a:latin typeface="Calibri" panose="020F0502020204030204" pitchFamily="34" charset="0"/>
                        <a:ea typeface="Calibri" panose="020F0502020204030204" pitchFamily="34" charset="0"/>
                      </a:endParaRPr>
                    </a:p>
                  </a:txBody>
                  <a:tcPr marL="40082" marR="40082" marT="0" marB="0"/>
                </a:tc>
                <a:tc hMerge="1">
                  <a:txBody>
                    <a:bodyPr/>
                    <a:lstStyle/>
                    <a:p>
                      <a:pPr algn="just">
                        <a:lnSpc>
                          <a:spcPct val="107000"/>
                        </a:lnSpc>
                        <a:spcAft>
                          <a:spcPts val="800"/>
                        </a:spcAft>
                      </a:pPr>
                      <a:r>
                        <a:rPr lang="uk-UA" sz="1200" dirty="0">
                          <a:effectLst/>
                          <a:highlight>
                            <a:srgbClr val="FFFFFF"/>
                          </a:highlight>
                        </a:rPr>
                        <a:t>Вчитель іноземної мови має рівень володіння іноземною мовою В2/С1 відповідно до глобальної шкали Загальноєвропейських рекомендацій з </a:t>
                      </a:r>
                      <a:r>
                        <a:rPr lang="uk-UA" sz="1200" dirty="0" err="1">
                          <a:effectLst/>
                          <a:highlight>
                            <a:srgbClr val="FFFFFF"/>
                          </a:highlight>
                        </a:rPr>
                        <a:t>мовної</a:t>
                      </a:r>
                      <a:r>
                        <a:rPr lang="uk-UA" sz="1200" dirty="0">
                          <a:effectLst/>
                          <a:highlight>
                            <a:srgbClr val="FFFFFF"/>
                          </a:highlight>
                        </a:rPr>
                        <a:t> освіти;</a:t>
                      </a:r>
                      <a:endParaRPr lang="uk-UA" sz="1200" dirty="0">
                        <a:effectLst/>
                      </a:endParaRPr>
                    </a:p>
                    <a:p>
                      <a:pPr>
                        <a:lnSpc>
                          <a:spcPct val="107000"/>
                        </a:lnSpc>
                        <a:spcAft>
                          <a:spcPts val="800"/>
                        </a:spcAft>
                      </a:pPr>
                      <a:r>
                        <a:rPr lang="uk-UA" sz="1200" dirty="0">
                          <a:effectLst/>
                          <a:highlight>
                            <a:srgbClr val="FFFFFF"/>
                          </a:highlight>
                        </a:rPr>
                        <a:t>застосовує ефективні підходи і стратегії розвитку комунікативних умінь учнів з іноземної мови</a:t>
                      </a:r>
                      <a:endParaRPr lang="uk-UA" sz="1200" dirty="0">
                        <a:effectLst/>
                        <a:latin typeface="Calibri" panose="020F0502020204030204" pitchFamily="34" charset="0"/>
                        <a:ea typeface="Calibri" panose="020F0502020204030204" pitchFamily="34" charset="0"/>
                      </a:endParaRPr>
                    </a:p>
                  </a:txBody>
                  <a:tcPr marL="40082" marR="40082" marT="0" marB="0"/>
                </a:tc>
                <a:extLst>
                  <a:ext uri="{0D108BD9-81ED-4DB2-BD59-A6C34878D82A}">
                    <a16:rowId xmlns:a16="http://schemas.microsoft.com/office/drawing/2014/main" val="664941814"/>
                  </a:ext>
                </a:extLst>
              </a:tr>
              <a:tr h="1369703">
                <a:tc>
                  <a:txBody>
                    <a:bodyPr/>
                    <a:lstStyle/>
                    <a:p>
                      <a:pPr>
                        <a:lnSpc>
                          <a:spcPct val="107000"/>
                        </a:lnSpc>
                        <a:spcAft>
                          <a:spcPts val="800"/>
                        </a:spcAft>
                      </a:pPr>
                      <a:r>
                        <a:rPr lang="uk-UA" sz="1200" dirty="0">
                          <a:effectLst/>
                          <a:highlight>
                            <a:srgbClr val="FFFFFF"/>
                          </a:highlight>
                        </a:rPr>
                        <a:t>А1.4. Здатність формувати і розвивати мовно- комунікативні уміння та навички учнів</a:t>
                      </a:r>
                      <a:endParaRPr lang="uk-UA" sz="1200" dirty="0">
                        <a:effectLst/>
                        <a:latin typeface="Calibri" panose="020F0502020204030204" pitchFamily="34" charset="0"/>
                        <a:ea typeface="Calibri" panose="020F0502020204030204" pitchFamily="34" charset="0"/>
                      </a:endParaRPr>
                    </a:p>
                  </a:txBody>
                  <a:tcPr marL="40082" marR="40082" marT="0" marB="0"/>
                </a:tc>
                <a:tc gridSpan="2">
                  <a:txBody>
                    <a:bodyPr/>
                    <a:lstStyle/>
                    <a:p>
                      <a:pPr algn="just">
                        <a:lnSpc>
                          <a:spcPct val="107000"/>
                        </a:lnSpc>
                        <a:spcAft>
                          <a:spcPts val="800"/>
                        </a:spcAft>
                      </a:pPr>
                      <a:r>
                        <a:rPr lang="uk-UA" sz="1200" dirty="0">
                          <a:effectLst/>
                          <a:highlight>
                            <a:srgbClr val="FFFFFF"/>
                          </a:highlight>
                        </a:rPr>
                        <a:t>Використовує </a:t>
                      </a:r>
                      <a:r>
                        <a:rPr lang="uk-UA" sz="1200" dirty="0" err="1">
                          <a:effectLst/>
                          <a:highlight>
                            <a:srgbClr val="FFFFFF"/>
                          </a:highlight>
                        </a:rPr>
                        <a:t>мовні</a:t>
                      </a:r>
                      <a:r>
                        <a:rPr lang="uk-UA" sz="1200" dirty="0">
                          <a:effectLst/>
                          <a:highlight>
                            <a:srgbClr val="FFFFFF"/>
                          </a:highlight>
                        </a:rPr>
                        <a:t> засоби для пояснення учням навчального матеріалу, постановки проблемних питань, відповідей на запитання;</a:t>
                      </a:r>
                      <a:endParaRPr lang="uk-UA" sz="1200" dirty="0">
                        <a:effectLst/>
                      </a:endParaRPr>
                    </a:p>
                    <a:p>
                      <a:pPr>
                        <a:lnSpc>
                          <a:spcPct val="107000"/>
                        </a:lnSpc>
                        <a:spcAft>
                          <a:spcPts val="800"/>
                        </a:spcAft>
                      </a:pPr>
                      <a:r>
                        <a:rPr lang="uk-UA" sz="1200" dirty="0">
                          <a:effectLst/>
                          <a:highlight>
                            <a:srgbClr val="FFFFFF"/>
                          </a:highlight>
                        </a:rPr>
                        <a:t>застосовує мову та </a:t>
                      </a:r>
                      <a:r>
                        <a:rPr lang="uk-UA" sz="1200" dirty="0" err="1">
                          <a:effectLst/>
                          <a:highlight>
                            <a:srgbClr val="FFFFFF"/>
                          </a:highlight>
                        </a:rPr>
                        <a:t>мовні</a:t>
                      </a:r>
                      <a:r>
                        <a:rPr lang="uk-UA" sz="1200" dirty="0">
                          <a:effectLst/>
                          <a:highlight>
                            <a:srgbClr val="FFFFFF"/>
                          </a:highlight>
                        </a:rPr>
                        <a:t> засоби як інструмент мотивації учнів до пізнання навколишнього світу</a:t>
                      </a:r>
                      <a:endParaRPr lang="uk-UA" sz="1200" dirty="0">
                        <a:effectLst/>
                        <a:latin typeface="Calibri" panose="020F0502020204030204" pitchFamily="34" charset="0"/>
                        <a:ea typeface="Calibri" panose="020F0502020204030204" pitchFamily="34" charset="0"/>
                      </a:endParaRPr>
                    </a:p>
                  </a:txBody>
                  <a:tcPr marL="40082" marR="40082" marT="0" marB="0"/>
                </a:tc>
                <a:tc hMerge="1">
                  <a:txBody>
                    <a:bodyPr/>
                    <a:lstStyle/>
                    <a:p>
                      <a:pPr algn="just">
                        <a:lnSpc>
                          <a:spcPct val="107000"/>
                        </a:lnSpc>
                        <a:spcAft>
                          <a:spcPts val="800"/>
                        </a:spcAft>
                      </a:pPr>
                      <a:r>
                        <a:rPr lang="uk-UA" sz="1200" dirty="0">
                          <a:effectLst/>
                          <a:highlight>
                            <a:srgbClr val="FFFFFF"/>
                          </a:highlight>
                        </a:rPr>
                        <a:t>Використовує </a:t>
                      </a:r>
                      <a:r>
                        <a:rPr lang="uk-UA" sz="1200" dirty="0" err="1">
                          <a:effectLst/>
                          <a:highlight>
                            <a:srgbClr val="FFFFFF"/>
                          </a:highlight>
                        </a:rPr>
                        <a:t>мовні</a:t>
                      </a:r>
                      <a:r>
                        <a:rPr lang="uk-UA" sz="1200" dirty="0">
                          <a:effectLst/>
                          <a:highlight>
                            <a:srgbClr val="FFFFFF"/>
                          </a:highlight>
                        </a:rPr>
                        <a:t> засоби для пояснення учням навчального матеріалу, постановки проблемних питань, відповідей на запитання;</a:t>
                      </a:r>
                      <a:endParaRPr lang="uk-UA" sz="1200" dirty="0">
                        <a:effectLst/>
                      </a:endParaRPr>
                    </a:p>
                    <a:p>
                      <a:pPr>
                        <a:lnSpc>
                          <a:spcPct val="107000"/>
                        </a:lnSpc>
                        <a:spcAft>
                          <a:spcPts val="800"/>
                        </a:spcAft>
                      </a:pPr>
                      <a:r>
                        <a:rPr lang="uk-UA" sz="1200" dirty="0">
                          <a:effectLst/>
                          <a:highlight>
                            <a:srgbClr val="FFFFFF"/>
                          </a:highlight>
                        </a:rPr>
                        <a:t>застосовує мову та </a:t>
                      </a:r>
                      <a:r>
                        <a:rPr lang="uk-UA" sz="1200" dirty="0" err="1">
                          <a:effectLst/>
                          <a:highlight>
                            <a:srgbClr val="FFFFFF"/>
                          </a:highlight>
                        </a:rPr>
                        <a:t>мовні</a:t>
                      </a:r>
                      <a:r>
                        <a:rPr lang="uk-UA" sz="1200" dirty="0">
                          <a:effectLst/>
                          <a:highlight>
                            <a:srgbClr val="FFFFFF"/>
                          </a:highlight>
                        </a:rPr>
                        <a:t> засоби як інструмент мотивації учнів до пізнання навколишнього світу</a:t>
                      </a:r>
                      <a:endParaRPr lang="uk-UA" sz="1200" dirty="0">
                        <a:effectLst/>
                        <a:latin typeface="Calibri" panose="020F0502020204030204" pitchFamily="34" charset="0"/>
                        <a:ea typeface="Calibri" panose="020F0502020204030204" pitchFamily="34" charset="0"/>
                      </a:endParaRPr>
                    </a:p>
                  </a:txBody>
                  <a:tcPr marL="40082" marR="40082" marT="0" marB="0"/>
                </a:tc>
                <a:extLst>
                  <a:ext uri="{0D108BD9-81ED-4DB2-BD59-A6C34878D82A}">
                    <a16:rowId xmlns:a16="http://schemas.microsoft.com/office/drawing/2014/main" val="905753703"/>
                  </a:ext>
                </a:extLst>
              </a:tr>
            </a:tbl>
          </a:graphicData>
        </a:graphic>
      </p:graphicFrame>
    </p:spTree>
    <p:extLst>
      <p:ext uri="{BB962C8B-B14F-4D97-AF65-F5344CB8AC3E}">
        <p14:creationId xmlns:p14="http://schemas.microsoft.com/office/powerpoint/2010/main" val="2931268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E9D4C2-6D48-4A83-8EA6-54EB08253BD8}"/>
              </a:ext>
            </a:extLst>
          </p:cNvPr>
          <p:cNvSpPr>
            <a:spLocks noGrp="1"/>
          </p:cNvSpPr>
          <p:nvPr>
            <p:ph type="title"/>
          </p:nvPr>
        </p:nvSpPr>
        <p:spPr>
          <a:xfrm>
            <a:off x="1828800" y="0"/>
            <a:ext cx="10472383" cy="903013"/>
          </a:xfrm>
        </p:spPr>
        <p:txBody>
          <a:bodyPr>
            <a:normAutofit fontScale="90000"/>
          </a:bodyPr>
          <a:lstStyle/>
          <a:p>
            <a:pPr algn="ctr"/>
            <a:r>
              <a:rPr lang="ru-RU" b="1" dirty="0" err="1">
                <a:solidFill>
                  <a:srgbClr val="1F464B"/>
                </a:solidFill>
              </a:rPr>
              <a:t>Присвоєння</a:t>
            </a:r>
            <a:r>
              <a:rPr lang="ru-RU" b="1" dirty="0">
                <a:solidFill>
                  <a:srgbClr val="1F464B"/>
                </a:solidFill>
              </a:rPr>
              <a:t> (</a:t>
            </a:r>
            <a:r>
              <a:rPr lang="ru-RU" b="1" dirty="0" err="1">
                <a:solidFill>
                  <a:srgbClr val="1F464B"/>
                </a:solidFill>
              </a:rPr>
              <a:t>підтвердження</a:t>
            </a:r>
            <a:r>
              <a:rPr lang="ru-RU" b="1" dirty="0">
                <a:solidFill>
                  <a:srgbClr val="1F464B"/>
                </a:solidFill>
              </a:rPr>
              <a:t>) </a:t>
            </a:r>
            <a:r>
              <a:rPr lang="ru-RU" b="1" dirty="0" err="1">
                <a:solidFill>
                  <a:srgbClr val="1F464B"/>
                </a:solidFill>
              </a:rPr>
              <a:t>педагогічних</a:t>
            </a:r>
            <a:r>
              <a:rPr lang="ru-RU" b="1" dirty="0">
                <a:solidFill>
                  <a:srgbClr val="1F464B"/>
                </a:solidFill>
              </a:rPr>
              <a:t> </a:t>
            </a:r>
            <a:r>
              <a:rPr lang="ru-RU" b="1" dirty="0" err="1">
                <a:solidFill>
                  <a:srgbClr val="1F464B"/>
                </a:solidFill>
              </a:rPr>
              <a:t>звань</a:t>
            </a:r>
            <a:endParaRPr lang="ru-RU" b="1" dirty="0">
              <a:solidFill>
                <a:srgbClr val="1F464B"/>
              </a:solidFill>
            </a:endParaRPr>
          </a:p>
        </p:txBody>
      </p:sp>
      <p:sp>
        <p:nvSpPr>
          <p:cNvPr id="3" name="Прямоугольник 2"/>
          <p:cNvSpPr/>
          <p:nvPr/>
        </p:nvSpPr>
        <p:spPr>
          <a:xfrm>
            <a:off x="1423915" y="722027"/>
            <a:ext cx="9726305" cy="1015663"/>
          </a:xfrm>
          <a:prstGeom prst="rect">
            <a:avLst/>
          </a:prstGeom>
        </p:spPr>
        <p:txBody>
          <a:bodyPr wrap="square">
            <a:spAutoFit/>
          </a:bodyPr>
          <a:lstStyle/>
          <a:p>
            <a:r>
              <a:rPr lang="ru-RU" sz="2000" dirty="0"/>
              <a:t>За результатами </a:t>
            </a:r>
            <a:r>
              <a:rPr lang="ru-RU" sz="2000" dirty="0" err="1"/>
              <a:t>атестації</a:t>
            </a:r>
            <a:r>
              <a:rPr lang="ru-RU" sz="2000" dirty="0"/>
              <a:t> </a:t>
            </a:r>
            <a:r>
              <a:rPr lang="ru-RU" sz="2000" dirty="0" err="1"/>
              <a:t>педагогічні</a:t>
            </a:r>
            <a:r>
              <a:rPr lang="ru-RU" sz="2000" dirty="0"/>
              <a:t> </a:t>
            </a:r>
            <a:r>
              <a:rPr lang="ru-RU" sz="2000" dirty="0" err="1"/>
              <a:t>звання</a:t>
            </a:r>
            <a:r>
              <a:rPr lang="ru-RU" sz="2000" dirty="0"/>
              <a:t> </a:t>
            </a:r>
            <a:r>
              <a:rPr lang="ru-RU" sz="2000" dirty="0" err="1"/>
              <a:t>присвоюються</a:t>
            </a:r>
            <a:r>
              <a:rPr lang="ru-RU" sz="2000" dirty="0"/>
              <a:t> (</a:t>
            </a:r>
            <a:r>
              <a:rPr lang="ru-RU" sz="2000" dirty="0" err="1"/>
              <a:t>підтверджуються</a:t>
            </a:r>
            <a:r>
              <a:rPr lang="ru-RU" sz="2000" dirty="0"/>
              <a:t>) </a:t>
            </a:r>
          </a:p>
          <a:p>
            <a:r>
              <a:rPr lang="ru-RU" sz="2000" dirty="0" err="1"/>
              <a:t>педагогічним</a:t>
            </a:r>
            <a:r>
              <a:rPr lang="ru-RU" sz="2000" dirty="0"/>
              <a:t> </a:t>
            </a:r>
            <a:r>
              <a:rPr lang="ru-RU" sz="2000" dirty="0" err="1"/>
              <a:t>працівникам</a:t>
            </a:r>
            <a:r>
              <a:rPr lang="ru-RU" sz="2000" dirty="0"/>
              <a:t>, </a:t>
            </a:r>
            <a:r>
              <a:rPr lang="ru-RU" sz="2000" dirty="0" err="1"/>
              <a:t>які</a:t>
            </a:r>
            <a:r>
              <a:rPr lang="ru-RU" sz="2000" dirty="0"/>
              <a:t> </a:t>
            </a:r>
            <a:r>
              <a:rPr lang="ru-RU" sz="2000" dirty="0" err="1">
                <a:solidFill>
                  <a:srgbClr val="C00000"/>
                </a:solidFill>
              </a:rPr>
              <a:t>мають</a:t>
            </a:r>
            <a:r>
              <a:rPr lang="ru-RU" sz="2000" dirty="0">
                <a:solidFill>
                  <a:srgbClr val="C00000"/>
                </a:solidFill>
              </a:rPr>
              <a:t> </a:t>
            </a:r>
            <a:r>
              <a:rPr lang="ru-RU" sz="2000" dirty="0" err="1">
                <a:solidFill>
                  <a:srgbClr val="C00000"/>
                </a:solidFill>
              </a:rPr>
              <a:t>кваліфікаційну</a:t>
            </a:r>
            <a:r>
              <a:rPr lang="ru-RU" sz="2000" dirty="0">
                <a:solidFill>
                  <a:srgbClr val="C00000"/>
                </a:solidFill>
              </a:rPr>
              <a:t> </a:t>
            </a:r>
            <a:r>
              <a:rPr lang="ru-RU" sz="2000" dirty="0" err="1">
                <a:solidFill>
                  <a:srgbClr val="C00000"/>
                </a:solidFill>
              </a:rPr>
              <a:t>категорію</a:t>
            </a:r>
            <a:r>
              <a:rPr lang="ru-RU" sz="2000" dirty="0">
                <a:solidFill>
                  <a:srgbClr val="C00000"/>
                </a:solidFill>
              </a:rPr>
              <a:t> «</a:t>
            </a:r>
            <a:r>
              <a:rPr lang="ru-RU" sz="2000" dirty="0" err="1">
                <a:solidFill>
                  <a:srgbClr val="C00000"/>
                </a:solidFill>
              </a:rPr>
              <a:t>спеціаліст</a:t>
            </a:r>
            <a:r>
              <a:rPr lang="ru-RU" sz="2000" dirty="0">
                <a:solidFill>
                  <a:srgbClr val="C00000"/>
                </a:solidFill>
              </a:rPr>
              <a:t> </a:t>
            </a:r>
          </a:p>
          <a:p>
            <a:r>
              <a:rPr lang="ru-RU" sz="2000" dirty="0" err="1">
                <a:solidFill>
                  <a:srgbClr val="C00000"/>
                </a:solidFill>
              </a:rPr>
              <a:t>першої</a:t>
            </a:r>
            <a:r>
              <a:rPr lang="ru-RU" sz="2000" dirty="0">
                <a:solidFill>
                  <a:srgbClr val="C00000"/>
                </a:solidFill>
              </a:rPr>
              <a:t> </a:t>
            </a:r>
            <a:r>
              <a:rPr lang="ru-RU" sz="2000" dirty="0" err="1">
                <a:solidFill>
                  <a:srgbClr val="C00000"/>
                </a:solidFill>
              </a:rPr>
              <a:t>категорії</a:t>
            </a:r>
            <a:r>
              <a:rPr lang="ru-RU" sz="2000" dirty="0">
                <a:solidFill>
                  <a:srgbClr val="C00000"/>
                </a:solidFill>
              </a:rPr>
              <a:t>» / «</a:t>
            </a:r>
            <a:r>
              <a:rPr lang="ru-RU" sz="2000" dirty="0" err="1">
                <a:solidFill>
                  <a:srgbClr val="C00000"/>
                </a:solidFill>
              </a:rPr>
              <a:t>спеціаліст</a:t>
            </a:r>
            <a:r>
              <a:rPr lang="ru-RU" sz="2000" dirty="0">
                <a:solidFill>
                  <a:srgbClr val="C00000"/>
                </a:solidFill>
              </a:rPr>
              <a:t> </a:t>
            </a:r>
            <a:r>
              <a:rPr lang="ru-RU" sz="2000" dirty="0" err="1">
                <a:solidFill>
                  <a:srgbClr val="C00000"/>
                </a:solidFill>
              </a:rPr>
              <a:t>вищої</a:t>
            </a:r>
            <a:r>
              <a:rPr lang="ru-RU" sz="2000" dirty="0">
                <a:solidFill>
                  <a:srgbClr val="C00000"/>
                </a:solidFill>
              </a:rPr>
              <a:t> </a:t>
            </a:r>
            <a:r>
              <a:rPr lang="ru-RU" sz="2000" dirty="0" err="1">
                <a:solidFill>
                  <a:srgbClr val="C00000"/>
                </a:solidFill>
              </a:rPr>
              <a:t>категорії</a:t>
            </a:r>
            <a:r>
              <a:rPr lang="ru-RU" sz="2000" dirty="0">
                <a:solidFill>
                  <a:srgbClr val="C00000"/>
                </a:solidFill>
              </a:rPr>
              <a:t>» </a:t>
            </a:r>
            <a:r>
              <a:rPr lang="ru-RU" sz="2000" dirty="0"/>
              <a:t>та </a:t>
            </a:r>
            <a:r>
              <a:rPr lang="ru-RU" sz="2000" dirty="0" err="1"/>
              <a:t>які</a:t>
            </a:r>
            <a:r>
              <a:rPr lang="ru-RU" sz="2000" dirty="0"/>
              <a:t>:</a:t>
            </a:r>
          </a:p>
        </p:txBody>
      </p:sp>
      <p:sp>
        <p:nvSpPr>
          <p:cNvPr id="4" name="Прямоугольник 3"/>
          <p:cNvSpPr/>
          <p:nvPr/>
        </p:nvSpPr>
        <p:spPr>
          <a:xfrm>
            <a:off x="95532" y="1732342"/>
            <a:ext cx="11955441" cy="1938992"/>
          </a:xfrm>
          <a:prstGeom prst="rect">
            <a:avLst/>
          </a:prstGeom>
        </p:spPr>
        <p:txBody>
          <a:bodyPr wrap="square">
            <a:spAutoFit/>
          </a:bodyPr>
          <a:lstStyle/>
          <a:p>
            <a:pPr marL="342900" indent="-342900">
              <a:buFont typeface="Wingdings" pitchFamily="2" charset="2"/>
              <a:buChar char="Ø"/>
            </a:pPr>
            <a:r>
              <a:rPr lang="ru-RU" sz="2000" dirty="0" err="1"/>
              <a:t>упроваджують</a:t>
            </a:r>
            <a:r>
              <a:rPr lang="ru-RU" sz="2000" dirty="0"/>
              <a:t> і </a:t>
            </a:r>
            <a:r>
              <a:rPr lang="ru-RU" sz="2000" dirty="0" err="1"/>
              <a:t>поширюють</a:t>
            </a:r>
            <a:r>
              <a:rPr lang="ru-RU" sz="2000" dirty="0"/>
              <a:t> методики </a:t>
            </a:r>
            <a:r>
              <a:rPr lang="ru-RU" sz="2000" dirty="0" err="1"/>
              <a:t>компетентнісного</a:t>
            </a:r>
            <a:r>
              <a:rPr lang="ru-RU" sz="2000" dirty="0"/>
              <a:t> </a:t>
            </a:r>
            <a:r>
              <a:rPr lang="ru-RU" sz="2000" dirty="0" err="1"/>
              <a:t>навчання</a:t>
            </a:r>
            <a:r>
              <a:rPr lang="ru-RU" sz="2000" dirty="0"/>
              <a:t> та </a:t>
            </a:r>
            <a:r>
              <a:rPr lang="ru-RU" sz="2000" dirty="0" err="1"/>
              <a:t>нові</a:t>
            </a:r>
            <a:r>
              <a:rPr lang="ru-RU" sz="2000" dirty="0"/>
              <a:t> </a:t>
            </a:r>
            <a:r>
              <a:rPr lang="ru-RU" sz="2000" dirty="0" err="1"/>
              <a:t>освітні</a:t>
            </a:r>
            <a:r>
              <a:rPr lang="ru-RU" sz="2000" dirty="0"/>
              <a:t> </a:t>
            </a:r>
            <a:r>
              <a:rPr lang="ru-RU" sz="2000" dirty="0" err="1"/>
              <a:t>технології</a:t>
            </a:r>
            <a:r>
              <a:rPr lang="ru-RU" sz="2000" dirty="0"/>
              <a:t>, </a:t>
            </a:r>
            <a:r>
              <a:rPr lang="ru-RU" sz="2000" dirty="0" err="1"/>
              <a:t>надають</a:t>
            </a:r>
            <a:r>
              <a:rPr lang="ru-RU" sz="2000" dirty="0"/>
              <a:t> </a:t>
            </a:r>
            <a:r>
              <a:rPr lang="ru-RU" sz="2000" dirty="0" err="1"/>
              <a:t>професійну</a:t>
            </a:r>
            <a:r>
              <a:rPr lang="ru-RU" sz="2000" dirty="0"/>
              <a:t> </a:t>
            </a:r>
            <a:r>
              <a:rPr lang="ru-RU" sz="2000" dirty="0" err="1"/>
              <a:t>підтримку</a:t>
            </a:r>
            <a:r>
              <a:rPr lang="ru-RU" sz="2000" dirty="0"/>
              <a:t> та </a:t>
            </a:r>
            <a:r>
              <a:rPr lang="ru-RU" sz="2000" dirty="0" err="1"/>
              <a:t>допомогу</a:t>
            </a:r>
            <a:r>
              <a:rPr lang="ru-RU" sz="2000" dirty="0"/>
              <a:t> </a:t>
            </a:r>
            <a:r>
              <a:rPr lang="ru-RU" sz="2000" dirty="0" err="1"/>
              <a:t>педагогічним</a:t>
            </a:r>
            <a:r>
              <a:rPr lang="ru-RU" sz="2000" dirty="0"/>
              <a:t> </a:t>
            </a:r>
            <a:r>
              <a:rPr lang="ru-RU" sz="2000" dirty="0" err="1"/>
              <a:t>працівникам</a:t>
            </a:r>
            <a:r>
              <a:rPr lang="ru-RU" sz="2000" dirty="0"/>
              <a:t>, </a:t>
            </a:r>
            <a:r>
              <a:rPr lang="ru-RU" sz="2000" dirty="0" err="1"/>
              <a:t>тобто</a:t>
            </a:r>
            <a:r>
              <a:rPr lang="ru-RU" sz="2000" dirty="0"/>
              <a:t> </a:t>
            </a:r>
            <a:r>
              <a:rPr lang="ru-RU" sz="2000" dirty="0" err="1"/>
              <a:t>здійснюють</a:t>
            </a:r>
            <a:r>
              <a:rPr lang="ru-RU" sz="2000" dirty="0"/>
              <a:t> </a:t>
            </a:r>
            <a:r>
              <a:rPr lang="ru-RU" sz="2000" dirty="0" err="1"/>
              <a:t>супервізію</a:t>
            </a:r>
            <a:r>
              <a:rPr lang="ru-RU" sz="2000" dirty="0"/>
              <a:t>; </a:t>
            </a:r>
          </a:p>
          <a:p>
            <a:pPr marL="342900" indent="-342900">
              <a:buFont typeface="Wingdings" pitchFamily="2" charset="2"/>
              <a:buChar char="Ø"/>
            </a:pPr>
            <a:r>
              <a:rPr lang="ru-RU" sz="2000" dirty="0" err="1"/>
              <a:t>беруть</a:t>
            </a:r>
            <a:r>
              <a:rPr lang="ru-RU" sz="2000" dirty="0"/>
              <a:t> участь у процедурах і заходах, </a:t>
            </a:r>
            <a:r>
              <a:rPr lang="ru-RU" sz="2000" dirty="0" err="1"/>
              <a:t>пов’язаних</a:t>
            </a:r>
            <a:r>
              <a:rPr lang="ru-RU" sz="2000" dirty="0"/>
              <a:t> </a:t>
            </a:r>
            <a:r>
              <a:rPr lang="ru-RU" sz="2000" dirty="0" err="1"/>
              <a:t>із</a:t>
            </a:r>
            <a:r>
              <a:rPr lang="ru-RU" sz="2000" dirty="0"/>
              <a:t> </a:t>
            </a:r>
            <a:r>
              <a:rPr lang="ru-RU" sz="2000" dirty="0" err="1"/>
              <a:t>забезпеченням</a:t>
            </a:r>
            <a:r>
              <a:rPr lang="ru-RU" sz="2000" dirty="0"/>
              <a:t> </a:t>
            </a:r>
            <a:r>
              <a:rPr lang="ru-RU" sz="2000" dirty="0" err="1"/>
              <a:t>якості</a:t>
            </a:r>
            <a:r>
              <a:rPr lang="ru-RU" sz="2000" dirty="0"/>
              <a:t> </a:t>
            </a:r>
            <a:r>
              <a:rPr lang="ru-RU" sz="2000" dirty="0" err="1"/>
              <a:t>освіти</a:t>
            </a:r>
            <a:r>
              <a:rPr lang="ru-RU" sz="2000" dirty="0"/>
              <a:t> та </a:t>
            </a:r>
            <a:r>
              <a:rPr lang="ru-RU" sz="2000" dirty="0" err="1"/>
              <a:t>впровадженням</a:t>
            </a:r>
            <a:r>
              <a:rPr lang="ru-RU" sz="2000" dirty="0"/>
              <a:t> </a:t>
            </a:r>
            <a:r>
              <a:rPr lang="ru-RU" sz="2000" dirty="0" err="1"/>
              <a:t>інновацій</a:t>
            </a:r>
            <a:r>
              <a:rPr lang="ru-RU" sz="2000" dirty="0"/>
              <a:t>, </a:t>
            </a:r>
            <a:r>
              <a:rPr lang="ru-RU" sz="2000" dirty="0" err="1"/>
              <a:t>педагогічних</a:t>
            </a:r>
            <a:r>
              <a:rPr lang="ru-RU" sz="2000" dirty="0"/>
              <a:t> </a:t>
            </a:r>
            <a:r>
              <a:rPr lang="ru-RU" sz="2000" dirty="0" err="1"/>
              <a:t>новацій</a:t>
            </a:r>
            <a:r>
              <a:rPr lang="ru-RU" sz="2000" dirty="0"/>
              <a:t> і </a:t>
            </a:r>
            <a:r>
              <a:rPr lang="ru-RU" sz="2000" dirty="0" err="1"/>
              <a:t>технологій</a:t>
            </a:r>
            <a:r>
              <a:rPr lang="ru-RU" sz="2000" dirty="0"/>
              <a:t> у </a:t>
            </a:r>
            <a:r>
              <a:rPr lang="ru-RU" sz="2000" dirty="0" err="1"/>
              <a:t>системі</a:t>
            </a:r>
            <a:r>
              <a:rPr lang="ru-RU" sz="2000" dirty="0"/>
              <a:t> </a:t>
            </a:r>
            <a:r>
              <a:rPr lang="ru-RU" sz="2000" dirty="0" err="1"/>
              <a:t>освіти</a:t>
            </a:r>
            <a:r>
              <a:rPr lang="ru-RU" sz="2000" dirty="0"/>
              <a:t>;  </a:t>
            </a:r>
          </a:p>
          <a:p>
            <a:pPr marL="342900" indent="-342900">
              <a:buFont typeface="Wingdings" pitchFamily="2" charset="2"/>
              <a:buChar char="Ø"/>
            </a:pPr>
            <a:r>
              <a:rPr lang="ru-RU" sz="2000" dirty="0" err="1"/>
              <a:t>були</a:t>
            </a:r>
            <a:r>
              <a:rPr lang="ru-RU" sz="2000" dirty="0"/>
              <a:t> </a:t>
            </a:r>
            <a:r>
              <a:rPr lang="ru-RU" sz="2000" dirty="0" err="1"/>
              <a:t>визнані</a:t>
            </a:r>
            <a:r>
              <a:rPr lang="ru-RU" sz="2000" dirty="0"/>
              <a:t> </a:t>
            </a:r>
            <a:r>
              <a:rPr lang="ru-RU" sz="2000" dirty="0" err="1"/>
              <a:t>переможцями</a:t>
            </a:r>
            <a:r>
              <a:rPr lang="ru-RU" sz="2000" dirty="0"/>
              <a:t>, лауреатами </a:t>
            </a:r>
            <a:r>
              <a:rPr lang="ru-RU" sz="2000" dirty="0" err="1"/>
              <a:t>всеукраїнських</a:t>
            </a:r>
            <a:r>
              <a:rPr lang="ru-RU" sz="2000" dirty="0"/>
              <a:t>, </a:t>
            </a:r>
            <a:r>
              <a:rPr lang="ru-RU" sz="2000" dirty="0" err="1"/>
              <a:t>міжнародних</a:t>
            </a:r>
            <a:r>
              <a:rPr lang="ru-RU" sz="2000" dirty="0"/>
              <a:t> </a:t>
            </a:r>
            <a:r>
              <a:rPr lang="ru-RU" sz="2000" dirty="0" err="1"/>
              <a:t>фахових</a:t>
            </a:r>
            <a:r>
              <a:rPr lang="ru-RU" sz="2000" dirty="0"/>
              <a:t> </a:t>
            </a:r>
            <a:r>
              <a:rPr lang="ru-RU" sz="2000" dirty="0" err="1"/>
              <a:t>конкурсів</a:t>
            </a:r>
            <a:r>
              <a:rPr lang="ru-RU" sz="2000" dirty="0"/>
              <a:t>;  </a:t>
            </a:r>
          </a:p>
          <a:p>
            <a:pPr marL="342900" indent="-342900">
              <a:buFont typeface="Wingdings" pitchFamily="2" charset="2"/>
              <a:buChar char="Ø"/>
            </a:pPr>
            <a:r>
              <a:rPr lang="ru-RU" sz="2000" dirty="0" err="1"/>
              <a:t>підготували</a:t>
            </a:r>
            <a:r>
              <a:rPr lang="ru-RU" sz="2000" dirty="0"/>
              <a:t> </a:t>
            </a:r>
            <a:r>
              <a:rPr lang="ru-RU" sz="2000" dirty="0" err="1"/>
              <a:t>переможців</a:t>
            </a:r>
            <a:r>
              <a:rPr lang="ru-RU" sz="2000" dirty="0"/>
              <a:t> </a:t>
            </a:r>
            <a:r>
              <a:rPr lang="ru-RU" sz="2000" dirty="0" err="1"/>
              <a:t>всеукраїнських</a:t>
            </a:r>
            <a:r>
              <a:rPr lang="ru-RU" sz="2000" dirty="0"/>
              <a:t>, </a:t>
            </a:r>
            <a:r>
              <a:rPr lang="ru-RU" sz="2000" dirty="0" err="1"/>
              <a:t>міжнародних</a:t>
            </a:r>
            <a:r>
              <a:rPr lang="ru-RU" sz="2000" dirty="0"/>
              <a:t> </a:t>
            </a:r>
            <a:r>
              <a:rPr lang="ru-RU" sz="2000" dirty="0" err="1"/>
              <a:t>олімпіад</a:t>
            </a:r>
            <a:r>
              <a:rPr lang="ru-RU" sz="2000" dirty="0"/>
              <a:t>, </a:t>
            </a:r>
            <a:r>
              <a:rPr lang="ru-RU" sz="2000" dirty="0" err="1"/>
              <a:t>конкурсів</a:t>
            </a:r>
            <a:r>
              <a:rPr lang="ru-RU" sz="2000" dirty="0"/>
              <a:t>, </a:t>
            </a:r>
            <a:r>
              <a:rPr lang="ru-RU" sz="2000" dirty="0" err="1"/>
              <a:t>змагань</a:t>
            </a:r>
            <a:r>
              <a:rPr lang="ru-RU" sz="2000" dirty="0"/>
              <a:t>, </a:t>
            </a:r>
            <a:r>
              <a:rPr lang="ru-RU" sz="2000" dirty="0" err="1"/>
              <a:t>тощо</a:t>
            </a:r>
            <a:r>
              <a:rPr lang="ru-RU" sz="2000" dirty="0"/>
              <a:t>.</a:t>
            </a:r>
          </a:p>
        </p:txBody>
      </p:sp>
      <p:sp>
        <p:nvSpPr>
          <p:cNvPr id="5" name="Прямоугольник 4"/>
          <p:cNvSpPr/>
          <p:nvPr/>
        </p:nvSpPr>
        <p:spPr>
          <a:xfrm>
            <a:off x="191067" y="3671334"/>
            <a:ext cx="11859906" cy="400110"/>
          </a:xfrm>
          <a:prstGeom prst="rect">
            <a:avLst/>
          </a:prstGeom>
        </p:spPr>
        <p:txBody>
          <a:bodyPr wrap="square">
            <a:spAutoFit/>
          </a:bodyPr>
          <a:lstStyle/>
          <a:p>
            <a:pPr algn="ctr"/>
            <a:r>
              <a:rPr lang="ru-RU" sz="2000" b="1" dirty="0" err="1">
                <a:solidFill>
                  <a:srgbClr val="C00000"/>
                </a:solidFill>
              </a:rPr>
              <a:t>Кваліфікаційні</a:t>
            </a:r>
            <a:r>
              <a:rPr lang="ru-RU" sz="2000" b="1" dirty="0">
                <a:solidFill>
                  <a:srgbClr val="C00000"/>
                </a:solidFill>
              </a:rPr>
              <a:t> </a:t>
            </a:r>
            <a:r>
              <a:rPr lang="ru-RU" sz="2000" b="1" dirty="0" err="1">
                <a:solidFill>
                  <a:srgbClr val="C00000"/>
                </a:solidFill>
              </a:rPr>
              <a:t>категорії</a:t>
            </a:r>
            <a:r>
              <a:rPr lang="ru-RU" sz="2000" b="1" dirty="0">
                <a:solidFill>
                  <a:srgbClr val="C00000"/>
                </a:solidFill>
              </a:rPr>
              <a:t> та </a:t>
            </a:r>
            <a:r>
              <a:rPr lang="ru-RU" sz="2000" b="1" dirty="0" err="1">
                <a:solidFill>
                  <a:srgbClr val="C00000"/>
                </a:solidFill>
              </a:rPr>
              <a:t>педагогічні</a:t>
            </a:r>
            <a:r>
              <a:rPr lang="ru-RU" sz="2000" b="1" dirty="0">
                <a:solidFill>
                  <a:srgbClr val="C00000"/>
                </a:solidFill>
              </a:rPr>
              <a:t> </a:t>
            </a:r>
            <a:r>
              <a:rPr lang="ru-RU" sz="2000" b="1" dirty="0" err="1">
                <a:solidFill>
                  <a:srgbClr val="C00000"/>
                </a:solidFill>
              </a:rPr>
              <a:t>звання</a:t>
            </a:r>
            <a:r>
              <a:rPr lang="ru-RU" sz="2000" b="1" dirty="0">
                <a:solidFill>
                  <a:srgbClr val="C00000"/>
                </a:solidFill>
              </a:rPr>
              <a:t>, як правило, </a:t>
            </a:r>
            <a:r>
              <a:rPr lang="ru-RU" sz="2000" b="1" dirty="0" err="1">
                <a:solidFill>
                  <a:srgbClr val="C00000"/>
                </a:solidFill>
              </a:rPr>
              <a:t>присвоюють</a:t>
            </a:r>
            <a:r>
              <a:rPr lang="ru-RU" sz="2000" b="1" dirty="0">
                <a:solidFill>
                  <a:srgbClr val="C00000"/>
                </a:solidFill>
              </a:rPr>
              <a:t> </a:t>
            </a:r>
            <a:r>
              <a:rPr lang="ru-RU" sz="2000" b="1" dirty="0" err="1">
                <a:solidFill>
                  <a:srgbClr val="C00000"/>
                </a:solidFill>
              </a:rPr>
              <a:t>послідовно</a:t>
            </a:r>
            <a:r>
              <a:rPr lang="ru-RU" sz="2000" b="1" dirty="0">
                <a:solidFill>
                  <a:srgbClr val="C00000"/>
                </a:solidFill>
              </a:rPr>
              <a:t>.</a:t>
            </a:r>
          </a:p>
        </p:txBody>
      </p:sp>
      <p:sp>
        <p:nvSpPr>
          <p:cNvPr id="6" name="Прямоугольник 5"/>
          <p:cNvSpPr/>
          <p:nvPr/>
        </p:nvSpPr>
        <p:spPr>
          <a:xfrm>
            <a:off x="191067" y="4071444"/>
            <a:ext cx="11955441" cy="2585323"/>
          </a:xfrm>
          <a:prstGeom prst="rect">
            <a:avLst/>
          </a:prstGeom>
        </p:spPr>
        <p:txBody>
          <a:bodyPr wrap="square">
            <a:spAutoFit/>
          </a:bodyPr>
          <a:lstStyle/>
          <a:p>
            <a:r>
              <a:rPr lang="ru-RU" dirty="0" err="1"/>
              <a:t>Види</a:t>
            </a:r>
            <a:r>
              <a:rPr lang="ru-RU" dirty="0"/>
              <a:t> </a:t>
            </a:r>
            <a:r>
              <a:rPr lang="ru-RU" dirty="0" err="1"/>
              <a:t>педагогічної</a:t>
            </a:r>
            <a:r>
              <a:rPr lang="ru-RU" dirty="0"/>
              <a:t> </a:t>
            </a:r>
            <a:r>
              <a:rPr lang="ru-RU" dirty="0" err="1"/>
              <a:t>діяльності</a:t>
            </a:r>
            <a:r>
              <a:rPr lang="ru-RU" dirty="0"/>
              <a:t>, </a:t>
            </a:r>
            <a:r>
              <a:rPr lang="ru-RU" dirty="0" err="1"/>
              <a:t>які</a:t>
            </a:r>
            <a:r>
              <a:rPr lang="ru-RU" dirty="0"/>
              <a:t> </a:t>
            </a:r>
            <a:r>
              <a:rPr lang="ru-RU" dirty="0" err="1"/>
              <a:t>ураховуються</a:t>
            </a:r>
            <a:r>
              <a:rPr lang="ru-RU" dirty="0"/>
              <a:t> для </a:t>
            </a:r>
            <a:r>
              <a:rPr lang="ru-RU" dirty="0" err="1"/>
              <a:t>присвоєння</a:t>
            </a:r>
            <a:r>
              <a:rPr lang="ru-RU" dirty="0"/>
              <a:t> (</a:t>
            </a:r>
            <a:r>
              <a:rPr lang="ru-RU" dirty="0" err="1"/>
              <a:t>підтвердження</a:t>
            </a:r>
            <a:r>
              <a:rPr lang="ru-RU" dirty="0"/>
              <a:t>) </a:t>
            </a:r>
            <a:r>
              <a:rPr lang="ru-RU" dirty="0" err="1"/>
              <a:t>педагогічних</a:t>
            </a:r>
            <a:r>
              <a:rPr lang="ru-RU" dirty="0"/>
              <a:t> </a:t>
            </a:r>
            <a:r>
              <a:rPr lang="ru-RU" dirty="0" err="1"/>
              <a:t>звань</a:t>
            </a:r>
            <a:r>
              <a:rPr lang="ru-RU" dirty="0"/>
              <a:t>, </a:t>
            </a:r>
            <a:r>
              <a:rPr lang="ru-RU" dirty="0" err="1"/>
              <a:t>мають</a:t>
            </a:r>
            <a:r>
              <a:rPr lang="ru-RU" dirty="0"/>
              <a:t> бути </a:t>
            </a:r>
            <a:r>
              <a:rPr lang="ru-RU" dirty="0" err="1"/>
              <a:t>підтверджені</a:t>
            </a:r>
            <a:r>
              <a:rPr lang="ru-RU" dirty="0"/>
              <a:t> документами (</a:t>
            </a:r>
            <a:r>
              <a:rPr lang="ru-RU" dirty="0" err="1"/>
              <a:t>накази</a:t>
            </a:r>
            <a:r>
              <a:rPr lang="ru-RU" dirty="0"/>
              <a:t>, </a:t>
            </a:r>
            <a:r>
              <a:rPr lang="ru-RU" dirty="0" err="1"/>
              <a:t>сертифікати</a:t>
            </a:r>
            <a:r>
              <a:rPr lang="ru-RU" dirty="0"/>
              <a:t>, </a:t>
            </a:r>
            <a:r>
              <a:rPr lang="ru-RU" dirty="0" err="1"/>
              <a:t>дипломи</a:t>
            </a:r>
            <a:r>
              <a:rPr lang="ru-RU" dirty="0"/>
              <a:t> </a:t>
            </a:r>
            <a:r>
              <a:rPr lang="ru-RU" dirty="0" err="1"/>
              <a:t>тощо</a:t>
            </a:r>
            <a:r>
              <a:rPr lang="ru-RU" dirty="0"/>
              <a:t>). </a:t>
            </a:r>
            <a:r>
              <a:rPr lang="ru-RU" dirty="0">
                <a:solidFill>
                  <a:srgbClr val="C00000"/>
                </a:solidFill>
              </a:rPr>
              <a:t>До прикладу, </a:t>
            </a:r>
            <a:r>
              <a:rPr lang="ru-RU" dirty="0" err="1">
                <a:solidFill>
                  <a:srgbClr val="C00000"/>
                </a:solidFill>
              </a:rPr>
              <a:t>це</a:t>
            </a:r>
            <a:r>
              <a:rPr lang="ru-RU" dirty="0">
                <a:solidFill>
                  <a:srgbClr val="C00000"/>
                </a:solidFill>
              </a:rPr>
              <a:t> </a:t>
            </a:r>
            <a:r>
              <a:rPr lang="ru-RU" dirty="0" err="1">
                <a:solidFill>
                  <a:srgbClr val="C00000"/>
                </a:solidFill>
              </a:rPr>
              <a:t>можуть</a:t>
            </a:r>
            <a:r>
              <a:rPr lang="ru-RU" dirty="0">
                <a:solidFill>
                  <a:srgbClr val="C00000"/>
                </a:solidFill>
              </a:rPr>
              <a:t> бути </a:t>
            </a:r>
            <a:r>
              <a:rPr lang="ru-RU" dirty="0" err="1">
                <a:solidFill>
                  <a:srgbClr val="C00000"/>
                </a:solidFill>
              </a:rPr>
              <a:t>такі</a:t>
            </a:r>
            <a:r>
              <a:rPr lang="ru-RU" dirty="0">
                <a:solidFill>
                  <a:srgbClr val="C00000"/>
                </a:solidFill>
              </a:rPr>
              <a:t> </a:t>
            </a:r>
            <a:r>
              <a:rPr lang="ru-RU" dirty="0" err="1">
                <a:solidFill>
                  <a:srgbClr val="C00000"/>
                </a:solidFill>
              </a:rPr>
              <a:t>види</a:t>
            </a:r>
            <a:r>
              <a:rPr lang="ru-RU" dirty="0">
                <a:solidFill>
                  <a:srgbClr val="C00000"/>
                </a:solidFill>
              </a:rPr>
              <a:t> </a:t>
            </a:r>
            <a:r>
              <a:rPr lang="ru-RU" dirty="0" err="1">
                <a:solidFill>
                  <a:srgbClr val="C00000"/>
                </a:solidFill>
              </a:rPr>
              <a:t>діяльності</a:t>
            </a:r>
            <a:r>
              <a:rPr lang="ru-RU" dirty="0">
                <a:solidFill>
                  <a:srgbClr val="C00000"/>
                </a:solidFill>
              </a:rPr>
              <a:t>:   </a:t>
            </a:r>
          </a:p>
          <a:p>
            <a:pPr marL="342900" indent="-342900">
              <a:buAutoNum type="arabicPeriod"/>
            </a:pPr>
            <a:r>
              <a:rPr lang="ru-RU" dirty="0" err="1"/>
              <a:t>Супервізор</a:t>
            </a:r>
            <a:r>
              <a:rPr lang="ru-RU" dirty="0"/>
              <a:t> (документ, </a:t>
            </a:r>
            <a:r>
              <a:rPr lang="ru-RU" dirty="0" err="1"/>
              <a:t>що</a:t>
            </a:r>
            <a:r>
              <a:rPr lang="ru-RU" dirty="0"/>
              <a:t> </a:t>
            </a:r>
            <a:r>
              <a:rPr lang="ru-RU" dirty="0" err="1"/>
              <a:t>підтверджує</a:t>
            </a:r>
            <a:r>
              <a:rPr lang="ru-RU" dirty="0"/>
              <a:t> </a:t>
            </a:r>
            <a:r>
              <a:rPr lang="ru-RU" dirty="0" err="1"/>
              <a:t>завершення</a:t>
            </a:r>
            <a:r>
              <a:rPr lang="ru-RU" dirty="0"/>
              <a:t> </a:t>
            </a:r>
            <a:r>
              <a:rPr lang="ru-RU" dirty="0" err="1"/>
              <a:t>навчання</a:t>
            </a:r>
            <a:r>
              <a:rPr lang="ru-RU" dirty="0"/>
              <a:t>, наказ).  2. Тренер НУШ (</a:t>
            </a:r>
            <a:r>
              <a:rPr lang="ru-RU" dirty="0" err="1"/>
              <a:t>сертифікат</a:t>
            </a:r>
            <a:r>
              <a:rPr lang="ru-RU" dirty="0"/>
              <a:t>, наказ).  </a:t>
            </a:r>
          </a:p>
          <a:p>
            <a:r>
              <a:rPr lang="ru-RU" dirty="0"/>
              <a:t>3. </a:t>
            </a:r>
            <a:r>
              <a:rPr lang="ru-RU" dirty="0" err="1"/>
              <a:t>Експерт</a:t>
            </a:r>
            <a:r>
              <a:rPr lang="ru-RU" dirty="0"/>
              <a:t> (</a:t>
            </a:r>
            <a:r>
              <a:rPr lang="ru-RU" dirty="0" err="1"/>
              <a:t>сертифікат</a:t>
            </a:r>
            <a:r>
              <a:rPr lang="ru-RU" dirty="0"/>
              <a:t>, наказ). 4. </a:t>
            </a:r>
            <a:r>
              <a:rPr lang="ru-RU" dirty="0" err="1"/>
              <a:t>Інноваційна</a:t>
            </a:r>
            <a:r>
              <a:rPr lang="ru-RU" dirty="0"/>
              <a:t> </a:t>
            </a:r>
            <a:r>
              <a:rPr lang="ru-RU" dirty="0" err="1"/>
              <a:t>освітня</a:t>
            </a:r>
            <a:r>
              <a:rPr lang="ru-RU" dirty="0"/>
              <a:t> </a:t>
            </a:r>
            <a:r>
              <a:rPr lang="ru-RU" dirty="0" err="1"/>
              <a:t>діяльність</a:t>
            </a:r>
            <a:r>
              <a:rPr lang="ru-RU" dirty="0"/>
              <a:t> (наказ, </a:t>
            </a:r>
            <a:r>
              <a:rPr lang="ru-RU" dirty="0" err="1"/>
              <a:t>сертифікати</a:t>
            </a:r>
            <a:r>
              <a:rPr lang="ru-RU" dirty="0"/>
              <a:t>, </a:t>
            </a:r>
            <a:r>
              <a:rPr lang="ru-RU" dirty="0" err="1"/>
              <a:t>дипломи</a:t>
            </a:r>
            <a:r>
              <a:rPr lang="ru-RU" dirty="0"/>
              <a:t>, </a:t>
            </a:r>
            <a:r>
              <a:rPr lang="ru-RU" dirty="0" err="1"/>
              <a:t>публікації</a:t>
            </a:r>
            <a:r>
              <a:rPr lang="ru-RU" dirty="0"/>
              <a:t>, </a:t>
            </a:r>
            <a:r>
              <a:rPr lang="ru-RU" dirty="0" err="1"/>
              <a:t>видання</a:t>
            </a:r>
            <a:r>
              <a:rPr lang="ru-RU" dirty="0"/>
              <a:t>).</a:t>
            </a:r>
          </a:p>
          <a:p>
            <a:r>
              <a:rPr lang="ru-RU" dirty="0"/>
              <a:t>5. </a:t>
            </a:r>
            <a:r>
              <a:rPr lang="ru-RU" dirty="0" err="1"/>
              <a:t>Переможець</a:t>
            </a:r>
            <a:r>
              <a:rPr lang="ru-RU" dirty="0"/>
              <a:t> (лауреат ІІ, ІІІ </a:t>
            </a:r>
            <a:r>
              <a:rPr lang="ru-RU" dirty="0" err="1"/>
              <a:t>премій</a:t>
            </a:r>
            <a:r>
              <a:rPr lang="ru-RU" dirty="0"/>
              <a:t>) </a:t>
            </a:r>
            <a:r>
              <a:rPr lang="ru-RU" dirty="0" err="1"/>
              <a:t>всеукраїнського</a:t>
            </a:r>
            <a:r>
              <a:rPr lang="ru-RU" dirty="0"/>
              <a:t> конкурсу «Учитель року» (наказ).</a:t>
            </a:r>
          </a:p>
          <a:p>
            <a:r>
              <a:rPr lang="ru-RU" dirty="0"/>
              <a:t>6. </a:t>
            </a:r>
            <a:r>
              <a:rPr lang="ru-RU" dirty="0" err="1"/>
              <a:t>Учні</a:t>
            </a:r>
            <a:r>
              <a:rPr lang="ru-RU" dirty="0"/>
              <a:t> (</a:t>
            </a:r>
            <a:r>
              <a:rPr lang="ru-RU" dirty="0" err="1"/>
              <a:t>вихованці</a:t>
            </a:r>
            <a:r>
              <a:rPr lang="ru-RU" dirty="0"/>
              <a:t>) – </a:t>
            </a:r>
            <a:r>
              <a:rPr lang="ru-RU" dirty="0" err="1"/>
              <a:t>переможці</a:t>
            </a:r>
            <a:r>
              <a:rPr lang="ru-RU" dirty="0"/>
              <a:t> (</a:t>
            </a:r>
            <a:r>
              <a:rPr lang="ru-RU" dirty="0" err="1"/>
              <a:t>лауреати</a:t>
            </a:r>
            <a:r>
              <a:rPr lang="ru-RU" dirty="0"/>
              <a:t> ІІ, ІІІ </a:t>
            </a:r>
            <a:r>
              <a:rPr lang="ru-RU" dirty="0" err="1"/>
              <a:t>премій</a:t>
            </a:r>
            <a:r>
              <a:rPr lang="ru-RU" dirty="0"/>
              <a:t>) </a:t>
            </a:r>
            <a:r>
              <a:rPr lang="ru-RU" dirty="0" err="1"/>
              <a:t>всеукраїнських</a:t>
            </a:r>
            <a:r>
              <a:rPr lang="ru-RU" dirty="0"/>
              <a:t>, </a:t>
            </a:r>
            <a:r>
              <a:rPr lang="ru-RU" dirty="0" err="1"/>
              <a:t>міжнародних</a:t>
            </a:r>
            <a:r>
              <a:rPr lang="ru-RU" dirty="0"/>
              <a:t>  </a:t>
            </a:r>
            <a:r>
              <a:rPr lang="ru-RU" dirty="0" err="1"/>
              <a:t>конкурсів</a:t>
            </a:r>
            <a:r>
              <a:rPr lang="ru-RU" dirty="0"/>
              <a:t> та </a:t>
            </a:r>
            <a:r>
              <a:rPr lang="ru-RU" dirty="0" err="1"/>
              <a:t>учнівських</a:t>
            </a:r>
            <a:r>
              <a:rPr lang="ru-RU" dirty="0"/>
              <a:t> </a:t>
            </a:r>
            <a:r>
              <a:rPr lang="ru-RU" dirty="0" err="1"/>
              <a:t>олімпіад</a:t>
            </a:r>
            <a:r>
              <a:rPr lang="ru-RU" dirty="0"/>
              <a:t>, </a:t>
            </a:r>
            <a:r>
              <a:rPr lang="ru-RU" dirty="0" err="1"/>
              <a:t>змагань</a:t>
            </a:r>
            <a:r>
              <a:rPr lang="ru-RU" dirty="0"/>
              <a:t> </a:t>
            </a:r>
            <a:r>
              <a:rPr lang="ru-RU" dirty="0" err="1"/>
              <a:t>тощо</a:t>
            </a:r>
            <a:r>
              <a:rPr lang="ru-RU" dirty="0"/>
              <a:t> (наказ, диплом, </a:t>
            </a:r>
            <a:r>
              <a:rPr lang="ru-RU" dirty="0" err="1"/>
              <a:t>сертифікат</a:t>
            </a:r>
            <a:r>
              <a:rPr lang="ru-RU" dirty="0"/>
              <a:t>).   7. </a:t>
            </a:r>
            <a:r>
              <a:rPr lang="ru-RU" dirty="0" err="1"/>
              <a:t>Керівник</a:t>
            </a:r>
            <a:r>
              <a:rPr lang="ru-RU" dirty="0"/>
              <a:t> </a:t>
            </a:r>
            <a:r>
              <a:rPr lang="ru-RU" dirty="0" err="1"/>
              <a:t>обласних</a:t>
            </a:r>
            <a:r>
              <a:rPr lang="ru-RU" dirty="0"/>
              <a:t> </a:t>
            </a:r>
            <a:r>
              <a:rPr lang="ru-RU" dirty="0" err="1"/>
              <a:t>професійних</a:t>
            </a:r>
            <a:r>
              <a:rPr lang="ru-RU" dirty="0"/>
              <a:t> </a:t>
            </a:r>
            <a:r>
              <a:rPr lang="ru-RU" dirty="0" err="1"/>
              <a:t>спільнот</a:t>
            </a:r>
            <a:r>
              <a:rPr lang="ru-RU" dirty="0"/>
              <a:t> (наказ, </a:t>
            </a:r>
            <a:r>
              <a:rPr lang="ru-RU" dirty="0" err="1"/>
              <a:t>сертифікат</a:t>
            </a:r>
            <a:r>
              <a:rPr lang="ru-RU" dirty="0"/>
              <a:t>, </a:t>
            </a:r>
            <a:r>
              <a:rPr lang="ru-RU" dirty="0" err="1"/>
              <a:t>довідка</a:t>
            </a:r>
            <a:r>
              <a:rPr lang="ru-RU" dirty="0"/>
              <a:t>).</a:t>
            </a:r>
          </a:p>
          <a:p>
            <a:r>
              <a:rPr lang="ru-RU" dirty="0"/>
              <a:t>         8. </a:t>
            </a:r>
            <a:r>
              <a:rPr lang="ru-RU" dirty="0" err="1"/>
              <a:t>Авторські</a:t>
            </a:r>
            <a:r>
              <a:rPr lang="ru-RU" dirty="0"/>
              <a:t> </a:t>
            </a:r>
            <a:r>
              <a:rPr lang="ru-RU" dirty="0" err="1"/>
              <a:t>розробки</a:t>
            </a:r>
            <a:r>
              <a:rPr lang="ru-RU" dirty="0"/>
              <a:t> (</a:t>
            </a:r>
            <a:r>
              <a:rPr lang="ru-RU" dirty="0" err="1"/>
              <a:t>науково</a:t>
            </a:r>
            <a:r>
              <a:rPr lang="ru-RU" dirty="0"/>
              <a:t>-методична </a:t>
            </a:r>
            <a:r>
              <a:rPr lang="ru-RU" dirty="0" err="1"/>
              <a:t>експертиза</a:t>
            </a:r>
            <a:r>
              <a:rPr lang="ru-RU" dirty="0"/>
              <a:t> </a:t>
            </a:r>
            <a:r>
              <a:rPr lang="ru-RU" dirty="0" err="1"/>
              <a:t>результатів</a:t>
            </a:r>
            <a:r>
              <a:rPr lang="ru-RU" dirty="0"/>
              <a:t> </a:t>
            </a:r>
            <a:r>
              <a:rPr lang="ru-RU" dirty="0" err="1"/>
              <a:t>професійної</a:t>
            </a:r>
            <a:r>
              <a:rPr lang="ru-RU" dirty="0"/>
              <a:t> </a:t>
            </a:r>
            <a:r>
              <a:rPr lang="ru-RU" dirty="0" err="1"/>
              <a:t>діяльності</a:t>
            </a:r>
            <a:r>
              <a:rPr lang="ru-RU" dirty="0"/>
              <a:t>  (</a:t>
            </a:r>
            <a:r>
              <a:rPr lang="ru-RU" dirty="0" err="1"/>
              <a:t>витяг</a:t>
            </a:r>
            <a:r>
              <a:rPr lang="ru-RU" dirty="0"/>
              <a:t> з протоколу    </a:t>
            </a:r>
          </a:p>
          <a:p>
            <a:r>
              <a:rPr lang="ru-RU" dirty="0"/>
              <a:t>                 </a:t>
            </a:r>
            <a:r>
              <a:rPr lang="ru-RU" dirty="0" err="1"/>
              <a:t>науково-методичної</a:t>
            </a:r>
            <a:r>
              <a:rPr lang="ru-RU" dirty="0"/>
              <a:t> ради  ВАБО, </a:t>
            </a:r>
            <a:r>
              <a:rPr lang="ru-RU" dirty="0" err="1"/>
              <a:t>наукової</a:t>
            </a:r>
            <a:r>
              <a:rPr lang="ru-RU" dirty="0"/>
              <a:t> установи).      9. </a:t>
            </a:r>
            <a:r>
              <a:rPr lang="ru-RU" dirty="0" err="1"/>
              <a:t>Публікації</a:t>
            </a:r>
            <a:r>
              <a:rPr lang="ru-RU" dirty="0"/>
              <a:t>, </a:t>
            </a:r>
            <a:r>
              <a:rPr lang="ru-RU" dirty="0" err="1"/>
              <a:t>методичні</a:t>
            </a:r>
            <a:r>
              <a:rPr lang="ru-RU" dirty="0"/>
              <a:t> </a:t>
            </a:r>
            <a:r>
              <a:rPr lang="ru-RU" dirty="0" err="1"/>
              <a:t>видання</a:t>
            </a:r>
            <a:r>
              <a:rPr lang="ru-RU" dirty="0"/>
              <a:t>.</a:t>
            </a:r>
          </a:p>
        </p:txBody>
      </p:sp>
    </p:spTree>
    <p:extLst>
      <p:ext uri="{BB962C8B-B14F-4D97-AF65-F5344CB8AC3E}">
        <p14:creationId xmlns:p14="http://schemas.microsoft.com/office/powerpoint/2010/main" val="2623763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E9D4C2-6D48-4A83-8EA6-54EB08253BD8}"/>
              </a:ext>
            </a:extLst>
          </p:cNvPr>
          <p:cNvSpPr>
            <a:spLocks noGrp="1"/>
          </p:cNvSpPr>
          <p:nvPr>
            <p:ph type="title"/>
          </p:nvPr>
        </p:nvSpPr>
        <p:spPr>
          <a:xfrm>
            <a:off x="1828800" y="0"/>
            <a:ext cx="10472383" cy="903013"/>
          </a:xfrm>
        </p:spPr>
        <p:txBody>
          <a:bodyPr>
            <a:normAutofit/>
          </a:bodyPr>
          <a:lstStyle/>
          <a:p>
            <a:pPr algn="ctr"/>
            <a:r>
              <a:rPr lang="ru-RU" b="1" dirty="0" err="1">
                <a:solidFill>
                  <a:srgbClr val="1F464B"/>
                </a:solidFill>
              </a:rPr>
              <a:t>Результати</a:t>
            </a:r>
            <a:r>
              <a:rPr lang="ru-RU" b="1" dirty="0">
                <a:solidFill>
                  <a:srgbClr val="1F464B"/>
                </a:solidFill>
              </a:rPr>
              <a:t> </a:t>
            </a:r>
            <a:r>
              <a:rPr lang="ru-RU" b="1" dirty="0" err="1">
                <a:solidFill>
                  <a:srgbClr val="1F464B"/>
                </a:solidFill>
              </a:rPr>
              <a:t>атестації</a:t>
            </a:r>
            <a:endParaRPr lang="ru-RU" b="1" dirty="0">
              <a:solidFill>
                <a:srgbClr val="1F464B"/>
              </a:solidFill>
            </a:endParaRPr>
          </a:p>
        </p:txBody>
      </p:sp>
      <p:graphicFrame>
        <p:nvGraphicFramePr>
          <p:cNvPr id="7" name="Місце для вмісту 2">
            <a:extLst>
              <a:ext uri="{FF2B5EF4-FFF2-40B4-BE49-F238E27FC236}">
                <a16:creationId xmlns:a16="http://schemas.microsoft.com/office/drawing/2014/main" id="{8B9316F2-4668-49CF-9F32-1FF9B6E48479}"/>
              </a:ext>
            </a:extLst>
          </p:cNvPr>
          <p:cNvGraphicFramePr>
            <a:graphicFrameLocks/>
          </p:cNvGraphicFramePr>
          <p:nvPr>
            <p:extLst>
              <p:ext uri="{D42A27DB-BD31-4B8C-83A1-F6EECF244321}">
                <p14:modId xmlns:p14="http://schemas.microsoft.com/office/powerpoint/2010/main" val="617105463"/>
              </p:ext>
            </p:extLst>
          </p:nvPr>
        </p:nvGraphicFramePr>
        <p:xfrm>
          <a:off x="0" y="859809"/>
          <a:ext cx="12191999" cy="5998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323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E9D4C2-6D48-4A83-8EA6-54EB08253BD8}"/>
              </a:ext>
            </a:extLst>
          </p:cNvPr>
          <p:cNvSpPr>
            <a:spLocks noGrp="1"/>
          </p:cNvSpPr>
          <p:nvPr>
            <p:ph type="title"/>
          </p:nvPr>
        </p:nvSpPr>
        <p:spPr>
          <a:xfrm>
            <a:off x="2251363" y="122830"/>
            <a:ext cx="9940637" cy="971253"/>
          </a:xfrm>
        </p:spPr>
        <p:txBody>
          <a:bodyPr>
            <a:normAutofit fontScale="90000"/>
          </a:bodyPr>
          <a:lstStyle/>
          <a:p>
            <a:pPr algn="ctr"/>
            <a:r>
              <a:rPr lang="ru-RU" b="1" dirty="0" err="1">
                <a:solidFill>
                  <a:srgbClr val="1F464B"/>
                </a:solidFill>
              </a:rPr>
              <a:t>Управлінська</a:t>
            </a:r>
            <a:r>
              <a:rPr lang="ru-RU" b="1" dirty="0">
                <a:solidFill>
                  <a:srgbClr val="1F464B"/>
                </a:solidFill>
              </a:rPr>
              <a:t> </a:t>
            </a:r>
            <a:r>
              <a:rPr lang="ru-RU" b="1" dirty="0" err="1">
                <a:solidFill>
                  <a:srgbClr val="1F464B"/>
                </a:solidFill>
              </a:rPr>
              <a:t>діяльність</a:t>
            </a:r>
            <a:r>
              <a:rPr lang="ru-RU" b="1" dirty="0">
                <a:solidFill>
                  <a:srgbClr val="1F464B"/>
                </a:solidFill>
              </a:rPr>
              <a:t> </a:t>
            </a:r>
            <a:r>
              <a:rPr lang="ru-RU" b="1" dirty="0" err="1">
                <a:solidFill>
                  <a:srgbClr val="1F464B"/>
                </a:solidFill>
              </a:rPr>
              <a:t>щодо</a:t>
            </a:r>
            <a:r>
              <a:rPr lang="ru-RU" b="1" dirty="0">
                <a:solidFill>
                  <a:srgbClr val="1F464B"/>
                </a:solidFill>
              </a:rPr>
              <a:t> </a:t>
            </a:r>
            <a:br>
              <a:rPr lang="ru-RU" b="1" dirty="0">
                <a:solidFill>
                  <a:srgbClr val="1F464B"/>
                </a:solidFill>
              </a:rPr>
            </a:br>
            <a:r>
              <a:rPr lang="ru-RU" b="1" dirty="0" err="1">
                <a:solidFill>
                  <a:srgbClr val="1F464B"/>
                </a:solidFill>
              </a:rPr>
              <a:t>атестації</a:t>
            </a:r>
            <a:r>
              <a:rPr lang="ru-RU" b="1" dirty="0">
                <a:solidFill>
                  <a:srgbClr val="1F464B"/>
                </a:solidFill>
              </a:rPr>
              <a:t> </a:t>
            </a:r>
            <a:r>
              <a:rPr lang="ru-RU" b="1" dirty="0" err="1">
                <a:solidFill>
                  <a:srgbClr val="1F464B"/>
                </a:solidFill>
              </a:rPr>
              <a:t>педагогічних</a:t>
            </a:r>
            <a:r>
              <a:rPr lang="ru-RU" b="1" dirty="0">
                <a:solidFill>
                  <a:srgbClr val="1F464B"/>
                </a:solidFill>
              </a:rPr>
              <a:t> </a:t>
            </a:r>
            <a:r>
              <a:rPr lang="ru-RU" b="1" dirty="0" err="1">
                <a:solidFill>
                  <a:srgbClr val="1F464B"/>
                </a:solidFill>
              </a:rPr>
              <a:t>працівників</a:t>
            </a:r>
            <a:r>
              <a:rPr lang="ru-RU" b="1" dirty="0">
                <a:solidFill>
                  <a:srgbClr val="1F464B"/>
                </a:solidFill>
              </a:rPr>
              <a:t> </a:t>
            </a:r>
          </a:p>
        </p:txBody>
      </p:sp>
      <p:sp>
        <p:nvSpPr>
          <p:cNvPr id="3" name="Прямоугольник 2"/>
          <p:cNvSpPr/>
          <p:nvPr/>
        </p:nvSpPr>
        <p:spPr>
          <a:xfrm>
            <a:off x="832513" y="1268950"/>
            <a:ext cx="10563368" cy="5016758"/>
          </a:xfrm>
          <a:prstGeom prst="rect">
            <a:avLst/>
          </a:prstGeom>
        </p:spPr>
        <p:txBody>
          <a:bodyPr wrap="square">
            <a:spAutoFit/>
          </a:bodyPr>
          <a:lstStyle/>
          <a:p>
            <a:r>
              <a:rPr lang="ru-RU" sz="2000" dirty="0" err="1"/>
              <a:t>пов’язана</a:t>
            </a:r>
            <a:r>
              <a:rPr lang="ru-RU" sz="2000" dirty="0"/>
              <a:t> з </a:t>
            </a:r>
            <a:r>
              <a:rPr lang="ru-RU" sz="2000" dirty="0" err="1"/>
              <a:t>плануванням</a:t>
            </a:r>
            <a:r>
              <a:rPr lang="ru-RU" sz="2000" dirty="0"/>
              <a:t>, </a:t>
            </a:r>
            <a:r>
              <a:rPr lang="ru-RU" sz="2000" dirty="0" err="1"/>
              <a:t>організацією</a:t>
            </a:r>
            <a:r>
              <a:rPr lang="ru-RU" sz="2000" dirty="0"/>
              <a:t> та </a:t>
            </a:r>
            <a:r>
              <a:rPr lang="ru-RU" sz="2000" dirty="0" err="1"/>
              <a:t>координацією</a:t>
            </a:r>
            <a:r>
              <a:rPr lang="ru-RU" sz="2000" dirty="0"/>
              <a:t> </a:t>
            </a:r>
            <a:r>
              <a:rPr lang="ru-RU" sz="2000" dirty="0" err="1"/>
              <a:t>атестаційного</a:t>
            </a:r>
            <a:r>
              <a:rPr lang="ru-RU" sz="2000" dirty="0"/>
              <a:t> </a:t>
            </a:r>
            <a:r>
              <a:rPr lang="ru-RU" sz="2000" dirty="0" err="1"/>
              <a:t>процесу</a:t>
            </a:r>
            <a:r>
              <a:rPr lang="ru-RU" sz="2000" dirty="0"/>
              <a:t> і </a:t>
            </a:r>
            <a:r>
              <a:rPr lang="ru-RU" sz="2000" dirty="0" err="1"/>
              <a:t>передбачає</a:t>
            </a:r>
            <a:r>
              <a:rPr lang="ru-RU" sz="2000" dirty="0"/>
              <a:t>, як правило, </a:t>
            </a:r>
            <a:r>
              <a:rPr lang="ru-RU" sz="2000" dirty="0" err="1"/>
              <a:t>такі</a:t>
            </a:r>
            <a:r>
              <a:rPr lang="ru-RU" sz="2000" dirty="0"/>
              <a:t> </a:t>
            </a:r>
            <a:r>
              <a:rPr lang="ru-RU" sz="2000" dirty="0" err="1"/>
              <a:t>дії</a:t>
            </a:r>
            <a:r>
              <a:rPr lang="ru-RU" sz="2000" dirty="0"/>
              <a:t>: </a:t>
            </a:r>
            <a:r>
              <a:rPr lang="ru-RU" sz="2000" dirty="0" err="1"/>
              <a:t>створення</a:t>
            </a:r>
            <a:r>
              <a:rPr lang="ru-RU" sz="2000" dirty="0"/>
              <a:t> </a:t>
            </a:r>
            <a:r>
              <a:rPr lang="ru-RU" sz="2000" dirty="0" err="1"/>
              <a:t>атестаційної</a:t>
            </a:r>
            <a:r>
              <a:rPr lang="ru-RU" sz="2000" dirty="0"/>
              <a:t> </a:t>
            </a:r>
            <a:r>
              <a:rPr lang="ru-RU" sz="2000" dirty="0" err="1"/>
              <a:t>комісії</a:t>
            </a:r>
            <a:r>
              <a:rPr lang="ru-RU" sz="2000" dirty="0"/>
              <a:t>, </a:t>
            </a:r>
            <a:r>
              <a:rPr lang="ru-RU" sz="2000" dirty="0" err="1"/>
              <a:t>інформування</a:t>
            </a:r>
            <a:r>
              <a:rPr lang="ru-RU" sz="2000" dirty="0"/>
              <a:t> </a:t>
            </a:r>
            <a:r>
              <a:rPr lang="ru-RU" sz="2000" dirty="0" err="1"/>
              <a:t>педагогічних</a:t>
            </a:r>
            <a:r>
              <a:rPr lang="ru-RU" sz="2000" dirty="0"/>
              <a:t> </a:t>
            </a:r>
            <a:r>
              <a:rPr lang="ru-RU" sz="2000" dirty="0" err="1"/>
              <a:t>працівників</a:t>
            </a:r>
            <a:r>
              <a:rPr lang="ru-RU" sz="2000" dirty="0"/>
              <a:t>; </a:t>
            </a:r>
            <a:r>
              <a:rPr lang="ru-RU" sz="2000" dirty="0" err="1"/>
              <a:t>проведення</a:t>
            </a:r>
            <a:r>
              <a:rPr lang="ru-RU" sz="2000" dirty="0"/>
              <a:t> </a:t>
            </a:r>
            <a:r>
              <a:rPr lang="ru-RU" sz="2000" dirty="0" err="1"/>
              <a:t>атестаційних</a:t>
            </a:r>
            <a:r>
              <a:rPr lang="ru-RU" sz="2000" dirty="0"/>
              <a:t> процедур, </a:t>
            </a:r>
            <a:r>
              <a:rPr lang="ru-RU" sz="2000" dirty="0" err="1"/>
              <a:t>аналіз</a:t>
            </a:r>
            <a:r>
              <a:rPr lang="ru-RU" sz="2000" dirty="0"/>
              <a:t> </a:t>
            </a:r>
            <a:r>
              <a:rPr lang="ru-RU" sz="2000" dirty="0" err="1"/>
              <a:t>результатів</a:t>
            </a:r>
            <a:r>
              <a:rPr lang="ru-RU" sz="2000" dirty="0"/>
              <a:t>, </a:t>
            </a:r>
            <a:r>
              <a:rPr lang="ru-RU" sz="2000" dirty="0" err="1"/>
              <a:t>прийняття</a:t>
            </a:r>
            <a:r>
              <a:rPr lang="ru-RU" sz="2000" dirty="0"/>
              <a:t> </a:t>
            </a:r>
            <a:r>
              <a:rPr lang="ru-RU" sz="2000" dirty="0" err="1"/>
              <a:t>рішення</a:t>
            </a:r>
            <a:r>
              <a:rPr lang="ru-RU" sz="2000" dirty="0"/>
              <a:t>.</a:t>
            </a:r>
          </a:p>
          <a:p>
            <a:r>
              <a:rPr lang="ru-RU" sz="2000" dirty="0" err="1"/>
              <a:t>Положення</a:t>
            </a:r>
            <a:r>
              <a:rPr lang="ru-RU" sz="2000" dirty="0"/>
              <a:t> </a:t>
            </a:r>
            <a:r>
              <a:rPr lang="ru-RU" sz="2000" dirty="0" err="1"/>
              <a:t>регламентує</a:t>
            </a:r>
            <a:r>
              <a:rPr lang="ru-RU" sz="2000" dirty="0"/>
              <a:t> порядок </a:t>
            </a:r>
            <a:r>
              <a:rPr lang="ru-RU" sz="2000" dirty="0" err="1"/>
              <a:t>проведення</a:t>
            </a:r>
            <a:r>
              <a:rPr lang="ru-RU" sz="2000" dirty="0"/>
              <a:t> </a:t>
            </a:r>
            <a:r>
              <a:rPr lang="ru-RU" sz="2000" dirty="0" err="1"/>
              <a:t>атестації</a:t>
            </a:r>
            <a:r>
              <a:rPr lang="ru-RU" sz="2000" dirty="0"/>
              <a:t>, </a:t>
            </a:r>
            <a:r>
              <a:rPr lang="ru-RU" sz="2000" dirty="0" err="1"/>
              <a:t>зокрема</a:t>
            </a:r>
            <a:r>
              <a:rPr lang="ru-RU" sz="2000" dirty="0"/>
              <a:t>:</a:t>
            </a:r>
          </a:p>
          <a:p>
            <a:pPr marL="342900" indent="-342900">
              <a:buFont typeface="Wingdings" pitchFamily="2" charset="2"/>
              <a:buChar char="Ø"/>
            </a:pPr>
            <a:r>
              <a:rPr lang="ru-RU" sz="2000" dirty="0"/>
              <a:t>до 20 </a:t>
            </a:r>
            <a:r>
              <a:rPr lang="ru-RU" sz="2000" dirty="0" err="1"/>
              <a:t>вересня</a:t>
            </a:r>
            <a:r>
              <a:rPr lang="ru-RU" sz="2000" dirty="0"/>
              <a:t> − </a:t>
            </a:r>
            <a:r>
              <a:rPr lang="ru-RU" sz="2000" dirty="0" err="1"/>
              <a:t>утворення</a:t>
            </a:r>
            <a:r>
              <a:rPr lang="ru-RU" sz="2000" dirty="0"/>
              <a:t> </a:t>
            </a:r>
            <a:r>
              <a:rPr lang="ru-RU" sz="2000" dirty="0" err="1"/>
              <a:t>атестаційних</a:t>
            </a:r>
            <a:r>
              <a:rPr lang="ru-RU" sz="2000" dirty="0"/>
              <a:t> </a:t>
            </a:r>
            <a:r>
              <a:rPr lang="ru-RU" sz="2000" dirty="0" err="1"/>
              <a:t>комісій</a:t>
            </a:r>
            <a:r>
              <a:rPr lang="ru-RU" sz="2000" dirty="0"/>
              <a:t>;</a:t>
            </a:r>
          </a:p>
          <a:p>
            <a:pPr marL="342900" indent="-342900">
              <a:buFont typeface="Wingdings" pitchFamily="2" charset="2"/>
              <a:buChar char="Ø"/>
            </a:pPr>
            <a:r>
              <a:rPr lang="ru-RU" sz="2000" dirty="0"/>
              <a:t>до 10 </a:t>
            </a:r>
            <a:r>
              <a:rPr lang="ru-RU" sz="2000" dirty="0" err="1"/>
              <a:t>жовтня</a:t>
            </a:r>
            <a:r>
              <a:rPr lang="ru-RU" sz="2000" dirty="0"/>
              <a:t> – </a:t>
            </a:r>
            <a:r>
              <a:rPr lang="ru-RU" sz="2000" dirty="0" err="1"/>
              <a:t>атестаційна</a:t>
            </a:r>
            <a:r>
              <a:rPr lang="ru-RU" sz="2000" dirty="0"/>
              <a:t> </a:t>
            </a:r>
            <a:r>
              <a:rPr lang="ru-RU" sz="2000" dirty="0" err="1"/>
              <a:t>комісія</a:t>
            </a:r>
            <a:r>
              <a:rPr lang="ru-RU" sz="2000" dirty="0"/>
              <a:t> </a:t>
            </a:r>
            <a:r>
              <a:rPr lang="ru-RU" sz="2000" dirty="0" err="1"/>
              <a:t>складає</a:t>
            </a:r>
            <a:r>
              <a:rPr lang="ru-RU" sz="2000" dirty="0"/>
              <a:t> і </a:t>
            </a:r>
            <a:r>
              <a:rPr lang="ru-RU" sz="2000" dirty="0" err="1"/>
              <a:t>затверджує</a:t>
            </a:r>
            <a:r>
              <a:rPr lang="ru-RU" sz="2000" dirty="0"/>
              <a:t> список </a:t>
            </a:r>
            <a:r>
              <a:rPr lang="ru-RU" sz="2000" dirty="0" err="1"/>
              <a:t>педагогічних</a:t>
            </a:r>
            <a:r>
              <a:rPr lang="ru-RU" sz="2000" dirty="0"/>
              <a:t> </a:t>
            </a:r>
            <a:r>
              <a:rPr lang="ru-RU" sz="2000" dirty="0" err="1"/>
              <a:t>працівників</a:t>
            </a:r>
            <a:r>
              <a:rPr lang="ru-RU" sz="2000" dirty="0"/>
              <a:t>, </a:t>
            </a:r>
            <a:r>
              <a:rPr lang="ru-RU" sz="2000" dirty="0" err="1"/>
              <a:t>які</a:t>
            </a:r>
            <a:r>
              <a:rPr lang="ru-RU" sz="2000" dirty="0"/>
              <a:t> </a:t>
            </a:r>
            <a:r>
              <a:rPr lang="ru-RU" sz="2000" dirty="0" err="1"/>
              <a:t>підлягають</a:t>
            </a:r>
            <a:r>
              <a:rPr lang="ru-RU" sz="2000" dirty="0"/>
              <a:t> </a:t>
            </a:r>
            <a:r>
              <a:rPr lang="ru-RU" sz="2000" dirty="0" err="1"/>
              <a:t>черговій</a:t>
            </a:r>
            <a:r>
              <a:rPr lang="ru-RU" sz="2000" dirty="0"/>
              <a:t> </a:t>
            </a:r>
            <a:r>
              <a:rPr lang="ru-RU" sz="2000" dirty="0" err="1"/>
              <a:t>атестації</a:t>
            </a:r>
            <a:r>
              <a:rPr lang="ru-RU" sz="2000" dirty="0"/>
              <a:t> в </a:t>
            </a:r>
            <a:r>
              <a:rPr lang="ru-RU" sz="2000" dirty="0" err="1"/>
              <a:t>наступному</a:t>
            </a:r>
            <a:r>
              <a:rPr lang="ru-RU" sz="2000" dirty="0"/>
              <a:t> календарному </a:t>
            </a:r>
            <a:r>
              <a:rPr lang="ru-RU" sz="2000" dirty="0" err="1"/>
              <a:t>році</a:t>
            </a:r>
            <a:r>
              <a:rPr lang="ru-RU" sz="2000" dirty="0"/>
              <a:t>, </a:t>
            </a:r>
            <a:r>
              <a:rPr lang="ru-RU" sz="2000" dirty="0" err="1"/>
              <a:t>визначає</a:t>
            </a:r>
            <a:r>
              <a:rPr lang="ru-RU" sz="2000" dirty="0"/>
              <a:t> строки </a:t>
            </a:r>
            <a:r>
              <a:rPr lang="ru-RU" sz="2000" dirty="0" err="1"/>
              <a:t>проведення</a:t>
            </a:r>
            <a:r>
              <a:rPr lang="ru-RU" sz="2000" dirty="0"/>
              <a:t> </a:t>
            </a:r>
            <a:r>
              <a:rPr lang="ru-RU" sz="2000" dirty="0" err="1"/>
              <a:t>атестації</a:t>
            </a:r>
            <a:r>
              <a:rPr lang="ru-RU" sz="2000" dirty="0"/>
              <a:t> та </a:t>
            </a:r>
            <a:r>
              <a:rPr lang="ru-RU" sz="2000" dirty="0" err="1"/>
              <a:t>графік</a:t>
            </a:r>
            <a:r>
              <a:rPr lang="ru-RU" sz="2000" dirty="0"/>
              <a:t> </a:t>
            </a:r>
            <a:r>
              <a:rPr lang="ru-RU" sz="2000" dirty="0" err="1"/>
              <a:t>проведення</a:t>
            </a:r>
            <a:r>
              <a:rPr lang="ru-RU" sz="2000" dirty="0"/>
              <a:t> </a:t>
            </a:r>
            <a:r>
              <a:rPr lang="ru-RU" sz="2000" dirty="0" err="1"/>
              <a:t>засідань</a:t>
            </a:r>
            <a:r>
              <a:rPr lang="ru-RU" sz="2000" dirty="0"/>
              <a:t>;                                                              </a:t>
            </a:r>
            <a:r>
              <a:rPr lang="ru-RU" sz="2000" dirty="0" err="1"/>
              <a:t>визначаються</a:t>
            </a:r>
            <a:r>
              <a:rPr lang="ru-RU" sz="2000" dirty="0"/>
              <a:t> строки та </a:t>
            </a:r>
            <a:r>
              <a:rPr lang="ru-RU" sz="2000" dirty="0" err="1"/>
              <a:t>адреси</a:t>
            </a:r>
            <a:r>
              <a:rPr lang="ru-RU" sz="2000" dirty="0"/>
              <a:t> </a:t>
            </a:r>
            <a:r>
              <a:rPr lang="ru-RU" sz="2000" dirty="0" err="1"/>
              <a:t>електронної</a:t>
            </a:r>
            <a:r>
              <a:rPr lang="ru-RU" sz="2000" dirty="0"/>
              <a:t> </a:t>
            </a:r>
            <a:r>
              <a:rPr lang="ru-RU" sz="2000" dirty="0" err="1"/>
              <a:t>пошти</a:t>
            </a:r>
            <a:r>
              <a:rPr lang="ru-RU" sz="2000" dirty="0"/>
              <a:t> для </a:t>
            </a:r>
            <a:r>
              <a:rPr lang="ru-RU" sz="2000" dirty="0" err="1"/>
              <a:t>подання</a:t>
            </a:r>
            <a:r>
              <a:rPr lang="ru-RU" sz="2000" dirty="0"/>
              <a:t> </a:t>
            </a:r>
            <a:r>
              <a:rPr lang="ru-RU" sz="2000" dirty="0" err="1"/>
              <a:t>педагогічними</a:t>
            </a:r>
            <a:r>
              <a:rPr lang="ru-RU" sz="2000" dirty="0"/>
              <a:t> </a:t>
            </a:r>
            <a:r>
              <a:rPr lang="ru-RU" sz="2000" dirty="0" err="1"/>
              <a:t>працівниками</a:t>
            </a:r>
            <a:r>
              <a:rPr lang="ru-RU" sz="2000" dirty="0"/>
              <a:t> </a:t>
            </a:r>
            <a:r>
              <a:rPr lang="ru-RU" sz="2000" dirty="0" err="1"/>
              <a:t>документів</a:t>
            </a:r>
            <a:r>
              <a:rPr lang="ru-RU" sz="2000" dirty="0"/>
              <a:t>;</a:t>
            </a:r>
          </a:p>
          <a:p>
            <a:pPr marL="342900" indent="-342900">
              <a:buFont typeface="Wingdings" pitchFamily="2" charset="2"/>
              <a:buChar char="Ø"/>
            </a:pPr>
            <a:r>
              <a:rPr lang="ru-RU" sz="2000" dirty="0"/>
              <a:t>до 20 </a:t>
            </a:r>
            <a:r>
              <a:rPr lang="ru-RU" sz="2000" dirty="0" err="1"/>
              <a:t>грудня</a:t>
            </a:r>
            <a:r>
              <a:rPr lang="ru-RU" sz="2000" dirty="0"/>
              <a:t> – </a:t>
            </a:r>
            <a:r>
              <a:rPr lang="ru-RU" sz="2000" dirty="0" err="1"/>
              <a:t>подання</a:t>
            </a:r>
            <a:r>
              <a:rPr lang="ru-RU" sz="2000" dirty="0"/>
              <a:t> до </a:t>
            </a:r>
            <a:r>
              <a:rPr lang="ru-RU" sz="2000" dirty="0" err="1"/>
              <a:t>атестаційної</a:t>
            </a:r>
            <a:r>
              <a:rPr lang="ru-RU" sz="2000" dirty="0"/>
              <a:t> </a:t>
            </a:r>
            <a:r>
              <a:rPr lang="ru-RU" sz="2000" dirty="0" err="1"/>
              <a:t>комісії</a:t>
            </a:r>
            <a:r>
              <a:rPr lang="ru-RU" sz="2000" dirty="0"/>
              <a:t> </a:t>
            </a:r>
            <a:r>
              <a:rPr lang="ru-RU" sz="2000" dirty="0" err="1"/>
              <a:t>заяв</a:t>
            </a:r>
            <a:r>
              <a:rPr lang="ru-RU" sz="2000" dirty="0"/>
              <a:t> </a:t>
            </a:r>
            <a:r>
              <a:rPr lang="ru-RU" sz="2000" dirty="0" err="1"/>
              <a:t>педагогічних</a:t>
            </a:r>
            <a:r>
              <a:rPr lang="ru-RU" sz="2000" dirty="0"/>
              <a:t> </a:t>
            </a:r>
            <a:r>
              <a:rPr lang="ru-RU" sz="2000" dirty="0" err="1"/>
              <a:t>працівників</a:t>
            </a:r>
            <a:r>
              <a:rPr lang="ru-RU" sz="2000" dirty="0"/>
              <a:t> для </a:t>
            </a:r>
            <a:r>
              <a:rPr lang="ru-RU" sz="2000" dirty="0" err="1"/>
              <a:t>проведення</a:t>
            </a:r>
            <a:r>
              <a:rPr lang="ru-RU" sz="2000" dirty="0"/>
              <a:t> </a:t>
            </a:r>
            <a:r>
              <a:rPr lang="ru-RU" sz="2000" dirty="0" err="1"/>
              <a:t>позачергової</a:t>
            </a:r>
            <a:r>
              <a:rPr lang="ru-RU" sz="2000" dirty="0"/>
              <a:t> </a:t>
            </a:r>
            <a:r>
              <a:rPr lang="ru-RU" sz="2000" dirty="0" err="1"/>
              <a:t>атестації</a:t>
            </a:r>
            <a:r>
              <a:rPr lang="ru-RU" sz="2000" dirty="0"/>
              <a:t> та </a:t>
            </a:r>
            <a:r>
              <a:rPr lang="ru-RU" sz="2000" dirty="0" err="1"/>
              <a:t>проведення</a:t>
            </a:r>
            <a:r>
              <a:rPr lang="ru-RU" sz="2000" dirty="0"/>
              <a:t> </a:t>
            </a:r>
            <a:r>
              <a:rPr lang="ru-RU" sz="2000" dirty="0" err="1"/>
              <a:t>чергової</a:t>
            </a:r>
            <a:r>
              <a:rPr lang="ru-RU" sz="2000" dirty="0"/>
              <a:t> </a:t>
            </a:r>
            <a:r>
              <a:rPr lang="ru-RU" sz="2000" dirty="0" err="1"/>
              <a:t>атестації</a:t>
            </a:r>
            <a:r>
              <a:rPr lang="ru-RU" sz="2000" dirty="0"/>
              <a:t> </a:t>
            </a:r>
            <a:r>
              <a:rPr lang="ru-RU" sz="2000" dirty="0" err="1"/>
              <a:t>від</a:t>
            </a:r>
            <a:r>
              <a:rPr lang="ru-RU" sz="2000" dirty="0"/>
              <a:t> </a:t>
            </a:r>
            <a:r>
              <a:rPr lang="ru-RU" sz="2000" dirty="0" err="1"/>
              <a:t>педпрацівників</a:t>
            </a:r>
            <a:r>
              <a:rPr lang="ru-RU" sz="2000" dirty="0"/>
              <a:t> </a:t>
            </a:r>
            <a:r>
              <a:rPr lang="ru-RU" sz="2000" dirty="0" err="1"/>
              <a:t>які</a:t>
            </a:r>
            <a:r>
              <a:rPr lang="ru-RU" sz="2000" dirty="0"/>
              <a:t> з </a:t>
            </a:r>
            <a:r>
              <a:rPr lang="ru-RU" sz="2000" dirty="0" err="1"/>
              <a:t>певних</a:t>
            </a:r>
            <a:r>
              <a:rPr lang="ru-RU" sz="2000" dirty="0"/>
              <a:t> причин не </a:t>
            </a:r>
            <a:r>
              <a:rPr lang="ru-RU" sz="2000" dirty="0" err="1"/>
              <a:t>були</a:t>
            </a:r>
            <a:r>
              <a:rPr lang="ru-RU" sz="2000" dirty="0"/>
              <a:t> </a:t>
            </a:r>
            <a:r>
              <a:rPr lang="ru-RU" sz="2000" dirty="0" err="1"/>
              <a:t>включені</a:t>
            </a:r>
            <a:r>
              <a:rPr lang="ru-RU" sz="2000" dirty="0"/>
              <a:t> у список;                                                                                           </a:t>
            </a:r>
            <a:r>
              <a:rPr lang="ru-RU" sz="2000" dirty="0" err="1"/>
              <a:t>затвердження</a:t>
            </a:r>
            <a:r>
              <a:rPr lang="ru-RU" sz="2000" dirty="0"/>
              <a:t> </a:t>
            </a:r>
            <a:r>
              <a:rPr lang="ru-RU" sz="2000" dirty="0" err="1"/>
              <a:t>відповідних</a:t>
            </a:r>
            <a:r>
              <a:rPr lang="ru-RU" sz="2000" dirty="0"/>
              <a:t> </a:t>
            </a:r>
            <a:r>
              <a:rPr lang="ru-RU" sz="2000" dirty="0" err="1"/>
              <a:t>списків</a:t>
            </a:r>
            <a:r>
              <a:rPr lang="ru-RU" sz="2000" dirty="0"/>
              <a:t>;  </a:t>
            </a:r>
          </a:p>
          <a:p>
            <a:pPr marL="342900" indent="-342900">
              <a:buFont typeface="Wingdings" pitchFamily="2" charset="2"/>
              <a:buChar char="Ø"/>
            </a:pPr>
            <a:r>
              <a:rPr lang="ru-RU" sz="2000" dirty="0"/>
              <a:t>до </a:t>
            </a:r>
            <a:r>
              <a:rPr lang="ru-RU" sz="2000" dirty="0" err="1"/>
              <a:t>кінця</a:t>
            </a:r>
            <a:r>
              <a:rPr lang="ru-RU" sz="2000" dirty="0"/>
              <a:t> </a:t>
            </a:r>
            <a:r>
              <a:rPr lang="ru-RU" sz="2000" dirty="0" err="1"/>
              <a:t>квітня</a:t>
            </a:r>
            <a:r>
              <a:rPr lang="ru-RU" sz="2000" dirty="0"/>
              <a:t> − </a:t>
            </a:r>
            <a:r>
              <a:rPr lang="ru-RU" sz="2000" dirty="0" err="1"/>
              <a:t>ухвалення</a:t>
            </a:r>
            <a:r>
              <a:rPr lang="ru-RU" sz="2000" dirty="0"/>
              <a:t> </a:t>
            </a:r>
            <a:r>
              <a:rPr lang="ru-RU" sz="2000" dirty="0" err="1"/>
              <a:t>рішення</a:t>
            </a:r>
            <a:r>
              <a:rPr lang="ru-RU" sz="2000" dirty="0"/>
              <a:t> </a:t>
            </a:r>
            <a:r>
              <a:rPr lang="ru-RU" sz="2000" dirty="0" err="1"/>
              <a:t>атестаційної</a:t>
            </a:r>
            <a:r>
              <a:rPr lang="ru-RU" sz="2000" dirty="0"/>
              <a:t> </a:t>
            </a:r>
            <a:r>
              <a:rPr lang="ru-RU" sz="2000" dirty="0" err="1"/>
              <a:t>комісії</a:t>
            </a:r>
            <a:r>
              <a:rPr lang="ru-RU" sz="2000" dirty="0"/>
              <a:t> про </a:t>
            </a:r>
            <a:r>
              <a:rPr lang="ru-RU" sz="2000" dirty="0" err="1"/>
              <a:t>результати</a:t>
            </a:r>
            <a:r>
              <a:rPr lang="ru-RU" sz="2000" dirty="0"/>
              <a:t> </a:t>
            </a:r>
            <a:r>
              <a:rPr lang="ru-RU" sz="2000" dirty="0" err="1"/>
              <a:t>атестації</a:t>
            </a:r>
            <a:r>
              <a:rPr lang="ru-RU" sz="2000" dirty="0"/>
              <a:t> (не </a:t>
            </a:r>
            <a:r>
              <a:rPr lang="ru-RU" sz="2000" dirty="0" err="1"/>
              <a:t>пізніше</a:t>
            </a:r>
            <a:r>
              <a:rPr lang="ru-RU" sz="2000" dirty="0"/>
              <a:t> 1 </a:t>
            </a:r>
            <a:r>
              <a:rPr lang="ru-RU" sz="2000" dirty="0" err="1"/>
              <a:t>квітня</a:t>
            </a:r>
            <a:r>
              <a:rPr lang="ru-RU" sz="2000" dirty="0"/>
              <a:t> – </a:t>
            </a:r>
            <a:r>
              <a:rPr lang="ru-RU" sz="2000" dirty="0" err="1"/>
              <a:t>комісії</a:t>
            </a:r>
            <a:r>
              <a:rPr lang="ru-RU" sz="2000" dirty="0"/>
              <a:t> </a:t>
            </a:r>
            <a:r>
              <a:rPr lang="en-US" sz="2000" dirty="0"/>
              <a:t>I </a:t>
            </a:r>
            <a:r>
              <a:rPr lang="ru-RU" sz="2000" dirty="0" err="1"/>
              <a:t>рівня</a:t>
            </a:r>
            <a:r>
              <a:rPr lang="ru-RU" sz="2000" dirty="0"/>
              <a:t>, не </a:t>
            </a:r>
            <a:r>
              <a:rPr lang="ru-RU" sz="2000" dirty="0" err="1"/>
              <a:t>пізніше</a:t>
            </a:r>
            <a:r>
              <a:rPr lang="ru-RU" sz="2000" dirty="0"/>
              <a:t> 25 </a:t>
            </a:r>
            <a:r>
              <a:rPr lang="ru-RU" sz="2000" dirty="0" err="1"/>
              <a:t>квітня</a:t>
            </a:r>
            <a:r>
              <a:rPr lang="ru-RU" sz="2000" dirty="0"/>
              <a:t> – </a:t>
            </a:r>
            <a:r>
              <a:rPr lang="ru-RU" sz="2000" dirty="0" err="1"/>
              <a:t>комісії</a:t>
            </a:r>
            <a:r>
              <a:rPr lang="ru-RU" sz="2000" dirty="0"/>
              <a:t> </a:t>
            </a:r>
            <a:r>
              <a:rPr lang="en-US" sz="2000" dirty="0"/>
              <a:t>II-III </a:t>
            </a:r>
            <a:r>
              <a:rPr lang="ru-RU" sz="2000" dirty="0" err="1"/>
              <a:t>рівня</a:t>
            </a:r>
            <a:r>
              <a:rPr lang="ru-RU" sz="2000" dirty="0"/>
              <a:t>).</a:t>
            </a:r>
          </a:p>
        </p:txBody>
      </p:sp>
    </p:spTree>
    <p:extLst>
      <p:ext uri="{BB962C8B-B14F-4D97-AF65-F5344CB8AC3E}">
        <p14:creationId xmlns:p14="http://schemas.microsoft.com/office/powerpoint/2010/main" val="408270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E9D4C2-6D48-4A83-8EA6-54EB08253BD8}"/>
              </a:ext>
            </a:extLst>
          </p:cNvPr>
          <p:cNvSpPr>
            <a:spLocks noGrp="1"/>
          </p:cNvSpPr>
          <p:nvPr>
            <p:ph type="title"/>
          </p:nvPr>
        </p:nvSpPr>
        <p:spPr>
          <a:xfrm>
            <a:off x="2251363" y="122830"/>
            <a:ext cx="9940637" cy="971253"/>
          </a:xfrm>
        </p:spPr>
        <p:txBody>
          <a:bodyPr>
            <a:normAutofit/>
          </a:bodyPr>
          <a:lstStyle/>
          <a:p>
            <a:pPr algn="ctr"/>
            <a:r>
              <a:rPr lang="ru-RU" b="1" dirty="0" err="1">
                <a:solidFill>
                  <a:srgbClr val="1F464B"/>
                </a:solidFill>
              </a:rPr>
              <a:t>Атестаційні</a:t>
            </a:r>
            <a:r>
              <a:rPr lang="ru-RU" b="1" dirty="0">
                <a:solidFill>
                  <a:srgbClr val="1F464B"/>
                </a:solidFill>
              </a:rPr>
              <a:t> </a:t>
            </a:r>
            <a:r>
              <a:rPr lang="ru-RU" b="1" dirty="0" err="1">
                <a:solidFill>
                  <a:srgbClr val="1F464B"/>
                </a:solidFill>
              </a:rPr>
              <a:t>комісії</a:t>
            </a:r>
            <a:endParaRPr lang="ru-RU" b="1" dirty="0">
              <a:solidFill>
                <a:srgbClr val="1F464B"/>
              </a:solidFill>
            </a:endParaRPr>
          </a:p>
        </p:txBody>
      </p:sp>
      <p:pic>
        <p:nvPicPr>
          <p:cNvPr id="4" name="Рисунок 3">
            <a:extLst>
              <a:ext uri="{FF2B5EF4-FFF2-40B4-BE49-F238E27FC236}">
                <a16:creationId xmlns:a16="http://schemas.microsoft.com/office/drawing/2014/main" id="{9DBBBD21-2B4E-429C-AEE5-E12527B51E8D}"/>
              </a:ext>
            </a:extLst>
          </p:cNvPr>
          <p:cNvPicPr>
            <a:picLocks noChangeAspect="1"/>
          </p:cNvPicPr>
          <p:nvPr/>
        </p:nvPicPr>
        <p:blipFill>
          <a:blip r:embed="rId2"/>
          <a:stretch>
            <a:fillRect/>
          </a:stretch>
        </p:blipFill>
        <p:spPr>
          <a:xfrm>
            <a:off x="989162" y="1642548"/>
            <a:ext cx="10213675" cy="4718778"/>
          </a:xfrm>
          <a:prstGeom prst="rect">
            <a:avLst/>
          </a:prstGeom>
        </p:spPr>
      </p:pic>
      <p:sp>
        <p:nvSpPr>
          <p:cNvPr id="5" name="Прямоугольник 4">
            <a:extLst>
              <a:ext uri="{FF2B5EF4-FFF2-40B4-BE49-F238E27FC236}">
                <a16:creationId xmlns:a16="http://schemas.microsoft.com/office/drawing/2014/main" id="{40648B98-C6D3-48E6-89D7-B8D26DE59E60}"/>
              </a:ext>
            </a:extLst>
          </p:cNvPr>
          <p:cNvSpPr/>
          <p:nvPr/>
        </p:nvSpPr>
        <p:spPr>
          <a:xfrm>
            <a:off x="1605479" y="1998950"/>
            <a:ext cx="8981040" cy="4158190"/>
          </a:xfrm>
          <a:prstGeom prst="rect">
            <a:avLst/>
          </a:prstGeom>
        </p:spPr>
        <p:txBody>
          <a:bodyPr wrap="square">
            <a:spAutoFit/>
          </a:bodyPr>
          <a:lstStyle/>
          <a:p>
            <a:pPr marL="12700" marR="107950" lvl="0">
              <a:lnSpc>
                <a:spcPct val="131000"/>
              </a:lnSpc>
              <a:spcBef>
                <a:spcPts val="95"/>
              </a:spcBef>
            </a:pPr>
            <a:r>
              <a:rPr lang="ru-RU" sz="1600" spc="30" dirty="0">
                <a:solidFill>
                  <a:srgbClr val="252525"/>
                </a:solidFill>
                <a:cs typeface="Arial"/>
              </a:rPr>
              <a:t>До</a:t>
            </a:r>
            <a:r>
              <a:rPr lang="ru-RU" sz="1600" spc="-20" dirty="0">
                <a:solidFill>
                  <a:srgbClr val="252525"/>
                </a:solidFill>
                <a:cs typeface="Arial"/>
              </a:rPr>
              <a:t> </a:t>
            </a:r>
            <a:r>
              <a:rPr lang="ru-RU" sz="1600" spc="55" dirty="0" err="1">
                <a:solidFill>
                  <a:srgbClr val="252525"/>
                </a:solidFill>
                <a:cs typeface="Arial"/>
              </a:rPr>
              <a:t>роботи</a:t>
            </a:r>
            <a:r>
              <a:rPr lang="ru-RU" sz="1600" spc="-35" dirty="0">
                <a:solidFill>
                  <a:srgbClr val="252525"/>
                </a:solidFill>
                <a:cs typeface="Arial"/>
              </a:rPr>
              <a:t> </a:t>
            </a:r>
            <a:r>
              <a:rPr lang="ru-RU" sz="1600" spc="25" dirty="0" err="1">
                <a:solidFill>
                  <a:srgbClr val="252525"/>
                </a:solidFill>
                <a:cs typeface="Arial"/>
              </a:rPr>
              <a:t>атестаційної</a:t>
            </a:r>
            <a:r>
              <a:rPr lang="ru-RU" sz="1600" spc="-60" dirty="0">
                <a:solidFill>
                  <a:srgbClr val="252525"/>
                </a:solidFill>
                <a:cs typeface="Arial"/>
              </a:rPr>
              <a:t> </a:t>
            </a:r>
            <a:r>
              <a:rPr lang="ru-RU" sz="1600" spc="25" dirty="0" err="1">
                <a:solidFill>
                  <a:srgbClr val="252525"/>
                </a:solidFill>
                <a:cs typeface="Arial"/>
              </a:rPr>
              <a:t>комісії</a:t>
            </a:r>
            <a:r>
              <a:rPr lang="ru-RU" sz="1600" spc="-55" dirty="0">
                <a:solidFill>
                  <a:srgbClr val="252525"/>
                </a:solidFill>
                <a:cs typeface="Arial"/>
              </a:rPr>
              <a:t> </a:t>
            </a:r>
            <a:r>
              <a:rPr lang="ru-RU" sz="1600" b="1" spc="-95" dirty="0">
                <a:solidFill>
                  <a:srgbClr val="252525"/>
                </a:solidFill>
                <a:cs typeface="Arial Black"/>
              </a:rPr>
              <a:t>не</a:t>
            </a:r>
            <a:r>
              <a:rPr lang="ru-RU" sz="1600" b="1" spc="-90" dirty="0">
                <a:solidFill>
                  <a:srgbClr val="252525"/>
                </a:solidFill>
                <a:cs typeface="Arial Black"/>
              </a:rPr>
              <a:t> </a:t>
            </a:r>
            <a:r>
              <a:rPr lang="ru-RU" sz="1600" b="1" spc="-80" dirty="0" err="1">
                <a:solidFill>
                  <a:srgbClr val="252525"/>
                </a:solidFill>
                <a:cs typeface="Arial Black"/>
              </a:rPr>
              <a:t>може</a:t>
            </a:r>
            <a:r>
              <a:rPr lang="ru-RU" sz="1600" b="1" spc="-110" dirty="0">
                <a:solidFill>
                  <a:srgbClr val="252525"/>
                </a:solidFill>
                <a:cs typeface="Arial Black"/>
              </a:rPr>
              <a:t> </a:t>
            </a:r>
            <a:r>
              <a:rPr lang="ru-RU" sz="1600" b="1" spc="-10" dirty="0">
                <a:solidFill>
                  <a:srgbClr val="252525"/>
                </a:solidFill>
                <a:cs typeface="Arial Black"/>
              </a:rPr>
              <a:t>бути</a:t>
            </a:r>
            <a:r>
              <a:rPr lang="ru-RU" sz="1600" b="1" spc="-110" dirty="0">
                <a:solidFill>
                  <a:srgbClr val="252525"/>
                </a:solidFill>
                <a:cs typeface="Arial Black"/>
              </a:rPr>
              <a:t> </a:t>
            </a:r>
            <a:r>
              <a:rPr lang="ru-RU" sz="1600" b="1" spc="-90" dirty="0">
                <a:solidFill>
                  <a:srgbClr val="252525"/>
                </a:solidFill>
                <a:cs typeface="Arial Black"/>
              </a:rPr>
              <a:t>залучена</a:t>
            </a:r>
            <a:r>
              <a:rPr lang="ru-RU" sz="1600" b="1" spc="-120" dirty="0">
                <a:solidFill>
                  <a:srgbClr val="252525"/>
                </a:solidFill>
                <a:cs typeface="Arial Black"/>
              </a:rPr>
              <a:t> </a:t>
            </a:r>
            <a:r>
              <a:rPr lang="ru-RU" sz="1600" b="1" spc="-95" dirty="0">
                <a:solidFill>
                  <a:srgbClr val="252525"/>
                </a:solidFill>
                <a:cs typeface="Arial Black"/>
              </a:rPr>
              <a:t>особа</a:t>
            </a:r>
            <a:r>
              <a:rPr lang="ru-RU" sz="1600" spc="-95" dirty="0">
                <a:solidFill>
                  <a:srgbClr val="252525"/>
                </a:solidFill>
                <a:cs typeface="Arial"/>
              </a:rPr>
              <a:t>,</a:t>
            </a:r>
            <a:r>
              <a:rPr lang="ru-RU" sz="1600" spc="-15" dirty="0">
                <a:solidFill>
                  <a:srgbClr val="252525"/>
                </a:solidFill>
                <a:cs typeface="Arial"/>
              </a:rPr>
              <a:t> </a:t>
            </a:r>
            <a:r>
              <a:rPr lang="ru-RU" sz="1600" spc="35" dirty="0">
                <a:solidFill>
                  <a:srgbClr val="252525"/>
                </a:solidFill>
                <a:cs typeface="Arial"/>
              </a:rPr>
              <a:t>яка</a:t>
            </a:r>
            <a:r>
              <a:rPr lang="ru-RU" sz="1600" spc="-30" dirty="0">
                <a:solidFill>
                  <a:srgbClr val="252525"/>
                </a:solidFill>
                <a:cs typeface="Arial"/>
              </a:rPr>
              <a:t> </a:t>
            </a:r>
            <a:r>
              <a:rPr lang="ru-RU" sz="1600" spc="50" dirty="0" err="1">
                <a:solidFill>
                  <a:srgbClr val="252525"/>
                </a:solidFill>
                <a:cs typeface="Arial"/>
              </a:rPr>
              <a:t>відповідно</a:t>
            </a:r>
            <a:r>
              <a:rPr lang="ru-RU" sz="1600" spc="50" dirty="0">
                <a:solidFill>
                  <a:srgbClr val="252525"/>
                </a:solidFill>
                <a:cs typeface="Arial"/>
              </a:rPr>
              <a:t>  </a:t>
            </a:r>
            <a:r>
              <a:rPr lang="ru-RU" sz="1600" spc="25" dirty="0">
                <a:solidFill>
                  <a:srgbClr val="252525"/>
                </a:solidFill>
                <a:cs typeface="Arial"/>
              </a:rPr>
              <a:t>до </a:t>
            </a:r>
            <a:r>
              <a:rPr lang="ru-RU" sz="1600" spc="30" dirty="0">
                <a:solidFill>
                  <a:srgbClr val="252525"/>
                </a:solidFill>
                <a:cs typeface="Arial"/>
              </a:rPr>
              <a:t>Закону </a:t>
            </a:r>
            <a:r>
              <a:rPr lang="ru-RU" sz="1600" spc="50" dirty="0" err="1">
                <a:solidFill>
                  <a:srgbClr val="252525"/>
                </a:solidFill>
                <a:cs typeface="Arial"/>
              </a:rPr>
              <a:t>України</a:t>
            </a:r>
            <a:r>
              <a:rPr lang="ru-RU" sz="1600" spc="50" dirty="0">
                <a:solidFill>
                  <a:srgbClr val="252525"/>
                </a:solidFill>
                <a:cs typeface="Arial"/>
              </a:rPr>
              <a:t> </a:t>
            </a:r>
            <a:r>
              <a:rPr lang="ru-RU" sz="1600" spc="10" dirty="0">
                <a:solidFill>
                  <a:srgbClr val="252525"/>
                </a:solidFill>
                <a:cs typeface="Arial"/>
              </a:rPr>
              <a:t>«Про </a:t>
            </a:r>
            <a:r>
              <a:rPr lang="ru-RU" sz="1600" spc="50" dirty="0" err="1">
                <a:solidFill>
                  <a:srgbClr val="252525"/>
                </a:solidFill>
                <a:cs typeface="Arial"/>
              </a:rPr>
              <a:t>запобігання</a:t>
            </a:r>
            <a:r>
              <a:rPr lang="ru-RU" sz="1600" spc="50" dirty="0">
                <a:solidFill>
                  <a:srgbClr val="252525"/>
                </a:solidFill>
                <a:cs typeface="Arial"/>
              </a:rPr>
              <a:t> </a:t>
            </a:r>
            <a:r>
              <a:rPr lang="ru-RU" sz="1600" spc="30" dirty="0" err="1">
                <a:solidFill>
                  <a:srgbClr val="252525"/>
                </a:solidFill>
                <a:cs typeface="Arial"/>
              </a:rPr>
              <a:t>корупції</a:t>
            </a:r>
            <a:r>
              <a:rPr lang="ru-RU" sz="1600" spc="30" dirty="0">
                <a:solidFill>
                  <a:srgbClr val="252525"/>
                </a:solidFill>
                <a:cs typeface="Arial"/>
              </a:rPr>
              <a:t>» </a:t>
            </a:r>
            <a:r>
              <a:rPr lang="ru-RU" sz="1600" spc="-25" dirty="0">
                <a:solidFill>
                  <a:srgbClr val="252525"/>
                </a:solidFill>
                <a:cs typeface="Arial"/>
              </a:rPr>
              <a:t>є </a:t>
            </a:r>
            <a:r>
              <a:rPr lang="ru-RU" sz="1600" spc="60" dirty="0" err="1">
                <a:solidFill>
                  <a:srgbClr val="252525"/>
                </a:solidFill>
                <a:cs typeface="Arial"/>
              </a:rPr>
              <a:t>близькою</a:t>
            </a:r>
            <a:r>
              <a:rPr lang="ru-RU" sz="1600" spc="60" dirty="0">
                <a:solidFill>
                  <a:srgbClr val="252525"/>
                </a:solidFill>
                <a:cs typeface="Arial"/>
              </a:rPr>
              <a:t> </a:t>
            </a:r>
            <a:r>
              <a:rPr lang="ru-RU" sz="1600" spc="50" dirty="0">
                <a:solidFill>
                  <a:srgbClr val="252525"/>
                </a:solidFill>
                <a:cs typeface="Arial"/>
              </a:rPr>
              <a:t>особою  </a:t>
            </a:r>
            <a:r>
              <a:rPr lang="ru-RU" sz="1600" spc="55" dirty="0" err="1">
                <a:solidFill>
                  <a:srgbClr val="252525"/>
                </a:solidFill>
                <a:cs typeface="Arial"/>
              </a:rPr>
              <a:t>педагогічного</a:t>
            </a:r>
            <a:r>
              <a:rPr lang="ru-RU" sz="1600" spc="55" dirty="0">
                <a:solidFill>
                  <a:srgbClr val="252525"/>
                </a:solidFill>
                <a:cs typeface="Arial"/>
              </a:rPr>
              <a:t> </a:t>
            </a:r>
            <a:r>
              <a:rPr lang="ru-RU" sz="1600" spc="50" dirty="0" err="1">
                <a:solidFill>
                  <a:srgbClr val="252525"/>
                </a:solidFill>
                <a:cs typeface="Arial"/>
              </a:rPr>
              <a:t>працівника</a:t>
            </a:r>
            <a:r>
              <a:rPr lang="ru-RU" sz="1600" spc="50" dirty="0">
                <a:solidFill>
                  <a:srgbClr val="252525"/>
                </a:solidFill>
                <a:cs typeface="Arial"/>
              </a:rPr>
              <a:t>, </a:t>
            </a:r>
            <a:r>
              <a:rPr lang="ru-RU" sz="1600" spc="75" dirty="0" err="1">
                <a:solidFill>
                  <a:srgbClr val="252525"/>
                </a:solidFill>
                <a:cs typeface="Arial"/>
              </a:rPr>
              <a:t>який</a:t>
            </a:r>
            <a:r>
              <a:rPr lang="ru-RU" sz="1600" spc="75" dirty="0">
                <a:solidFill>
                  <a:srgbClr val="252525"/>
                </a:solidFill>
                <a:cs typeface="Arial"/>
              </a:rPr>
              <a:t> </a:t>
            </a:r>
            <a:r>
              <a:rPr lang="ru-RU" sz="1600" spc="-5" dirty="0" err="1">
                <a:solidFill>
                  <a:srgbClr val="252525"/>
                </a:solidFill>
                <a:cs typeface="Arial"/>
              </a:rPr>
              <a:t>атестується</a:t>
            </a:r>
            <a:r>
              <a:rPr lang="ru-RU" sz="1600" spc="-5" dirty="0">
                <a:solidFill>
                  <a:srgbClr val="252525"/>
                </a:solidFill>
                <a:cs typeface="Arial"/>
              </a:rPr>
              <a:t>, </a:t>
            </a:r>
            <a:r>
              <a:rPr lang="ru-RU" sz="1600" spc="25" dirty="0" err="1">
                <a:solidFill>
                  <a:srgbClr val="252525"/>
                </a:solidFill>
                <a:cs typeface="Arial"/>
              </a:rPr>
              <a:t>або</a:t>
            </a:r>
            <a:r>
              <a:rPr lang="ru-RU" sz="1600" spc="25" dirty="0">
                <a:solidFill>
                  <a:srgbClr val="252525"/>
                </a:solidFill>
                <a:cs typeface="Arial"/>
              </a:rPr>
              <a:t> </a:t>
            </a:r>
            <a:r>
              <a:rPr lang="ru-RU" sz="1600" spc="-25" dirty="0">
                <a:solidFill>
                  <a:srgbClr val="252525"/>
                </a:solidFill>
                <a:cs typeface="Arial"/>
              </a:rPr>
              <a:t>є </a:t>
            </a:r>
            <a:r>
              <a:rPr lang="ru-RU" sz="1600" spc="35" dirty="0">
                <a:solidFill>
                  <a:srgbClr val="252525"/>
                </a:solidFill>
                <a:cs typeface="Arial"/>
              </a:rPr>
              <a:t>особою, </a:t>
            </a:r>
            <a:r>
              <a:rPr lang="ru-RU" sz="1600" b="1" spc="-60" dirty="0">
                <a:solidFill>
                  <a:srgbClr val="252525"/>
                </a:solidFill>
                <a:cs typeface="Arial Black"/>
              </a:rPr>
              <a:t>яка </a:t>
            </a:r>
            <a:r>
              <a:rPr lang="ru-RU" sz="1600" b="1" spc="-80" dirty="0" err="1">
                <a:solidFill>
                  <a:srgbClr val="252525"/>
                </a:solidFill>
                <a:cs typeface="Arial Black"/>
              </a:rPr>
              <a:t>може</a:t>
            </a:r>
            <a:r>
              <a:rPr lang="ru-RU" sz="1600" b="1" spc="-80" dirty="0">
                <a:solidFill>
                  <a:srgbClr val="252525"/>
                </a:solidFill>
                <a:cs typeface="Arial Black"/>
              </a:rPr>
              <a:t> </a:t>
            </a:r>
            <a:r>
              <a:rPr lang="ru-RU" sz="1600" b="1" spc="-5" dirty="0" err="1">
                <a:solidFill>
                  <a:srgbClr val="252525"/>
                </a:solidFill>
                <a:cs typeface="Arial Black"/>
              </a:rPr>
              <a:t>мати</a:t>
            </a:r>
            <a:r>
              <a:rPr lang="ru-RU" sz="1600" b="1" spc="-5" dirty="0">
                <a:solidFill>
                  <a:srgbClr val="252525"/>
                </a:solidFill>
                <a:cs typeface="Arial Black"/>
              </a:rPr>
              <a:t>  </a:t>
            </a:r>
            <a:r>
              <a:rPr lang="ru-RU" sz="1600" b="1" spc="-80" dirty="0" err="1">
                <a:solidFill>
                  <a:srgbClr val="252525"/>
                </a:solidFill>
                <a:cs typeface="Arial Black"/>
              </a:rPr>
              <a:t>конфлікт</a:t>
            </a:r>
            <a:r>
              <a:rPr lang="ru-RU" sz="1600" b="1" spc="-140" dirty="0">
                <a:solidFill>
                  <a:srgbClr val="252525"/>
                </a:solidFill>
                <a:cs typeface="Arial Black"/>
              </a:rPr>
              <a:t> </a:t>
            </a:r>
            <a:r>
              <a:rPr lang="ru-RU" sz="1600" b="1" spc="-60" dirty="0" err="1">
                <a:solidFill>
                  <a:srgbClr val="252525"/>
                </a:solidFill>
                <a:cs typeface="Arial Black"/>
              </a:rPr>
              <a:t>інтересів</a:t>
            </a:r>
            <a:r>
              <a:rPr lang="ru-RU" sz="1600" spc="-60" dirty="0">
                <a:solidFill>
                  <a:srgbClr val="252525"/>
                </a:solidFill>
                <a:cs typeface="Arial"/>
              </a:rPr>
              <a:t>.</a:t>
            </a:r>
          </a:p>
          <a:p>
            <a:pPr marL="12700" marR="107950" lvl="0">
              <a:lnSpc>
                <a:spcPct val="131000"/>
              </a:lnSpc>
              <a:spcBef>
                <a:spcPts val="95"/>
              </a:spcBef>
            </a:pPr>
            <a:endParaRPr lang="uk-UA" sz="1600" spc="-60" dirty="0">
              <a:solidFill>
                <a:srgbClr val="252525"/>
              </a:solidFill>
              <a:cs typeface="Arial"/>
            </a:endParaRPr>
          </a:p>
          <a:p>
            <a:pPr marL="12700" marR="107950" lvl="0">
              <a:lnSpc>
                <a:spcPct val="131000"/>
              </a:lnSpc>
              <a:spcBef>
                <a:spcPts val="95"/>
              </a:spcBef>
            </a:pPr>
            <a:r>
              <a:rPr lang="ru-RU" sz="1600" dirty="0" err="1">
                <a:solidFill>
                  <a:prstClr val="black"/>
                </a:solidFill>
                <a:cs typeface="Arial"/>
              </a:rPr>
              <a:t>Кількість</a:t>
            </a:r>
            <a:r>
              <a:rPr lang="ru-RU" sz="1600" dirty="0">
                <a:solidFill>
                  <a:prstClr val="black"/>
                </a:solidFill>
                <a:cs typeface="Arial"/>
              </a:rPr>
              <a:t> </a:t>
            </a:r>
            <a:r>
              <a:rPr lang="ru-RU" sz="1600" dirty="0" err="1">
                <a:solidFill>
                  <a:prstClr val="black"/>
                </a:solidFill>
                <a:cs typeface="Arial"/>
              </a:rPr>
              <a:t>членів</a:t>
            </a:r>
            <a:r>
              <a:rPr lang="ru-RU" sz="1600" dirty="0">
                <a:solidFill>
                  <a:prstClr val="black"/>
                </a:solidFill>
                <a:cs typeface="Arial"/>
              </a:rPr>
              <a:t> </a:t>
            </a:r>
            <a:r>
              <a:rPr lang="ru-RU" sz="1600" dirty="0" err="1">
                <a:solidFill>
                  <a:prstClr val="black"/>
                </a:solidFill>
                <a:cs typeface="Arial"/>
              </a:rPr>
              <a:t>атестаційної</a:t>
            </a:r>
            <a:r>
              <a:rPr lang="ru-RU" sz="1600" dirty="0">
                <a:solidFill>
                  <a:prstClr val="black"/>
                </a:solidFill>
                <a:cs typeface="Arial"/>
              </a:rPr>
              <a:t> </a:t>
            </a:r>
            <a:r>
              <a:rPr lang="ru-RU" sz="1600" dirty="0" err="1">
                <a:solidFill>
                  <a:prstClr val="black"/>
                </a:solidFill>
                <a:cs typeface="Arial"/>
              </a:rPr>
              <a:t>комісії</a:t>
            </a:r>
            <a:r>
              <a:rPr lang="ru-RU" sz="1600" dirty="0">
                <a:solidFill>
                  <a:prstClr val="black"/>
                </a:solidFill>
                <a:cs typeface="Arial"/>
              </a:rPr>
              <a:t> не </a:t>
            </a:r>
            <a:r>
              <a:rPr lang="ru-RU" sz="1600" dirty="0" err="1">
                <a:solidFill>
                  <a:prstClr val="black"/>
                </a:solidFill>
                <a:cs typeface="Arial"/>
              </a:rPr>
              <a:t>може</a:t>
            </a:r>
            <a:r>
              <a:rPr lang="ru-RU" sz="1600" dirty="0">
                <a:solidFill>
                  <a:prstClr val="black"/>
                </a:solidFill>
                <a:cs typeface="Arial"/>
              </a:rPr>
              <a:t> бути </a:t>
            </a:r>
            <a:r>
              <a:rPr lang="ru-RU" sz="1600" dirty="0" err="1">
                <a:solidFill>
                  <a:prstClr val="black"/>
                </a:solidFill>
                <a:cs typeface="Arial"/>
              </a:rPr>
              <a:t>менше</a:t>
            </a:r>
            <a:r>
              <a:rPr lang="ru-RU" sz="1600" dirty="0">
                <a:solidFill>
                  <a:prstClr val="black"/>
                </a:solidFill>
                <a:cs typeface="Arial"/>
              </a:rPr>
              <a:t> </a:t>
            </a:r>
            <a:r>
              <a:rPr lang="ru-RU" sz="1600" dirty="0" err="1">
                <a:solidFill>
                  <a:prstClr val="black"/>
                </a:solidFill>
                <a:cs typeface="Arial"/>
              </a:rPr>
              <a:t>ніж</a:t>
            </a:r>
            <a:r>
              <a:rPr lang="ru-RU" sz="1600" dirty="0">
                <a:solidFill>
                  <a:prstClr val="black"/>
                </a:solidFill>
                <a:cs typeface="Arial"/>
              </a:rPr>
              <a:t> </a:t>
            </a:r>
            <a:r>
              <a:rPr lang="ru-RU" sz="1600" dirty="0" err="1">
                <a:solidFill>
                  <a:prstClr val="black"/>
                </a:solidFill>
                <a:cs typeface="Arial"/>
              </a:rPr>
              <a:t>п’ять</a:t>
            </a:r>
            <a:r>
              <a:rPr lang="ru-RU" sz="1600" dirty="0">
                <a:solidFill>
                  <a:prstClr val="black"/>
                </a:solidFill>
                <a:cs typeface="Arial"/>
              </a:rPr>
              <a:t> </a:t>
            </a:r>
            <a:r>
              <a:rPr lang="ru-RU" sz="1600" dirty="0" err="1">
                <a:solidFill>
                  <a:prstClr val="black"/>
                </a:solidFill>
                <a:cs typeface="Arial"/>
              </a:rPr>
              <a:t>осіб</a:t>
            </a:r>
            <a:r>
              <a:rPr lang="ru-RU" sz="1600" dirty="0">
                <a:solidFill>
                  <a:prstClr val="black"/>
                </a:solidFill>
                <a:cs typeface="Arial"/>
              </a:rPr>
              <a:t>.</a:t>
            </a:r>
          </a:p>
          <a:p>
            <a:pPr lvl="0">
              <a:spcBef>
                <a:spcPts val="5"/>
              </a:spcBef>
            </a:pPr>
            <a:endParaRPr lang="ru-RU" sz="1600" dirty="0">
              <a:solidFill>
                <a:prstClr val="black"/>
              </a:solidFill>
              <a:cs typeface="Times New Roman"/>
            </a:endParaRPr>
          </a:p>
          <a:p>
            <a:pPr marL="12700" marR="97790" lvl="0">
              <a:lnSpc>
                <a:spcPct val="131000"/>
              </a:lnSpc>
            </a:pPr>
            <a:r>
              <a:rPr lang="ru-RU" sz="1600" spc="25" dirty="0">
                <a:solidFill>
                  <a:srgbClr val="252525"/>
                </a:solidFill>
                <a:cs typeface="Arial"/>
              </a:rPr>
              <a:t>Головою </a:t>
            </a:r>
            <a:r>
              <a:rPr lang="ru-RU" sz="1600" spc="25" dirty="0" err="1">
                <a:solidFill>
                  <a:srgbClr val="252525"/>
                </a:solidFill>
                <a:cs typeface="Arial"/>
              </a:rPr>
              <a:t>атестаційної</a:t>
            </a:r>
            <a:r>
              <a:rPr lang="ru-RU" sz="1600" spc="25" dirty="0">
                <a:solidFill>
                  <a:srgbClr val="252525"/>
                </a:solidFill>
                <a:cs typeface="Arial"/>
              </a:rPr>
              <a:t> </a:t>
            </a:r>
            <a:r>
              <a:rPr lang="ru-RU" sz="1600" spc="25" dirty="0" err="1">
                <a:solidFill>
                  <a:srgbClr val="252525"/>
                </a:solidFill>
                <a:cs typeface="Arial"/>
              </a:rPr>
              <a:t>комісії</a:t>
            </a:r>
            <a:r>
              <a:rPr lang="ru-RU" sz="1600" spc="25" dirty="0">
                <a:solidFill>
                  <a:srgbClr val="252525"/>
                </a:solidFill>
                <a:cs typeface="Arial"/>
              </a:rPr>
              <a:t> </a:t>
            </a:r>
            <a:r>
              <a:rPr lang="en-GB" sz="1600" dirty="0">
                <a:solidFill>
                  <a:srgbClr val="252525"/>
                </a:solidFill>
                <a:cs typeface="Arial"/>
              </a:rPr>
              <a:t>I </a:t>
            </a:r>
            <a:r>
              <a:rPr lang="ru-RU" sz="1600" spc="55" dirty="0" err="1">
                <a:solidFill>
                  <a:srgbClr val="252525"/>
                </a:solidFill>
                <a:cs typeface="Arial"/>
              </a:rPr>
              <a:t>рівня</a:t>
            </a:r>
            <a:r>
              <a:rPr lang="ru-RU" sz="1600" spc="55" dirty="0">
                <a:solidFill>
                  <a:srgbClr val="252525"/>
                </a:solidFill>
                <a:cs typeface="Arial"/>
              </a:rPr>
              <a:t> </a:t>
            </a:r>
            <a:r>
              <a:rPr lang="ru-RU" sz="1600" spc="-25" dirty="0">
                <a:solidFill>
                  <a:srgbClr val="252525"/>
                </a:solidFill>
                <a:cs typeface="Arial"/>
              </a:rPr>
              <a:t>є </a:t>
            </a:r>
            <a:r>
              <a:rPr lang="ru-RU" sz="1600" spc="75" dirty="0" err="1">
                <a:solidFill>
                  <a:srgbClr val="252525"/>
                </a:solidFill>
                <a:cs typeface="Arial"/>
              </a:rPr>
              <a:t>керівник</a:t>
            </a:r>
            <a:r>
              <a:rPr lang="ru-RU" sz="1600" spc="75" dirty="0">
                <a:solidFill>
                  <a:srgbClr val="252525"/>
                </a:solidFill>
                <a:cs typeface="Arial"/>
              </a:rPr>
              <a:t> </a:t>
            </a:r>
            <a:r>
              <a:rPr lang="ru-RU" sz="1600" spc="30" dirty="0">
                <a:solidFill>
                  <a:srgbClr val="252525"/>
                </a:solidFill>
                <a:cs typeface="Arial"/>
              </a:rPr>
              <a:t>(заступник </a:t>
            </a:r>
            <a:r>
              <a:rPr lang="ru-RU" sz="1600" spc="50" dirty="0" err="1">
                <a:solidFill>
                  <a:srgbClr val="252525"/>
                </a:solidFill>
                <a:cs typeface="Arial"/>
              </a:rPr>
              <a:t>керівника</a:t>
            </a:r>
            <a:r>
              <a:rPr lang="ru-RU" sz="1600" spc="50" dirty="0">
                <a:solidFill>
                  <a:srgbClr val="252525"/>
                </a:solidFill>
                <a:cs typeface="Arial"/>
              </a:rPr>
              <a:t>) </a:t>
            </a:r>
            <a:r>
              <a:rPr lang="ru-RU" sz="1600" spc="5" dirty="0">
                <a:solidFill>
                  <a:srgbClr val="252525"/>
                </a:solidFill>
                <a:cs typeface="Arial"/>
              </a:rPr>
              <a:t>закладу  </a:t>
            </a:r>
            <a:r>
              <a:rPr lang="ru-RU" sz="1600" spc="25" dirty="0" err="1">
                <a:solidFill>
                  <a:srgbClr val="252525"/>
                </a:solidFill>
                <a:cs typeface="Arial"/>
              </a:rPr>
              <a:t>освіти</a:t>
            </a:r>
            <a:r>
              <a:rPr lang="ru-RU" sz="1600" spc="25" dirty="0">
                <a:solidFill>
                  <a:srgbClr val="252525"/>
                </a:solidFill>
                <a:cs typeface="Arial"/>
              </a:rPr>
              <a:t>,</a:t>
            </a:r>
            <a:r>
              <a:rPr lang="ru-RU" sz="1600" spc="-60" dirty="0">
                <a:solidFill>
                  <a:srgbClr val="252525"/>
                </a:solidFill>
                <a:cs typeface="Arial"/>
              </a:rPr>
              <a:t> </a:t>
            </a:r>
            <a:r>
              <a:rPr lang="ru-RU" sz="1600" spc="40" dirty="0">
                <a:solidFill>
                  <a:srgbClr val="252525"/>
                </a:solidFill>
                <a:cs typeface="Arial"/>
              </a:rPr>
              <a:t>структурного</a:t>
            </a:r>
            <a:r>
              <a:rPr lang="ru-RU" sz="1600" spc="-45" dirty="0">
                <a:solidFill>
                  <a:srgbClr val="252525"/>
                </a:solidFill>
                <a:cs typeface="Arial"/>
              </a:rPr>
              <a:t> </a:t>
            </a:r>
            <a:r>
              <a:rPr lang="ru-RU" sz="1600" spc="15" dirty="0" err="1">
                <a:solidFill>
                  <a:srgbClr val="252525"/>
                </a:solidFill>
                <a:cs typeface="Arial"/>
              </a:rPr>
              <a:t>підрозділу</a:t>
            </a:r>
            <a:r>
              <a:rPr lang="ru-RU" sz="1600" spc="15" dirty="0">
                <a:solidFill>
                  <a:srgbClr val="252525"/>
                </a:solidFill>
                <a:cs typeface="Arial"/>
              </a:rPr>
              <a:t>.</a:t>
            </a:r>
            <a:r>
              <a:rPr lang="ru-RU" sz="1600" spc="-40" dirty="0">
                <a:solidFill>
                  <a:srgbClr val="252525"/>
                </a:solidFill>
                <a:cs typeface="Arial"/>
              </a:rPr>
              <a:t> </a:t>
            </a:r>
            <a:r>
              <a:rPr lang="ru-RU" sz="1600" b="1" spc="-25" dirty="0">
                <a:solidFill>
                  <a:srgbClr val="252525"/>
                </a:solidFill>
                <a:cs typeface="Arial Black"/>
              </a:rPr>
              <a:t>У</a:t>
            </a:r>
            <a:r>
              <a:rPr lang="ru-RU" sz="1600" b="1" spc="-95" dirty="0">
                <a:solidFill>
                  <a:srgbClr val="252525"/>
                </a:solidFill>
                <a:cs typeface="Arial Black"/>
              </a:rPr>
              <a:t> </a:t>
            </a:r>
            <a:r>
              <a:rPr lang="ru-RU" sz="1600" b="1" spc="-25" dirty="0" err="1">
                <a:solidFill>
                  <a:srgbClr val="252525"/>
                </a:solidFill>
                <a:cs typeface="Arial Black"/>
              </a:rPr>
              <a:t>випадку</a:t>
            </a:r>
            <a:r>
              <a:rPr lang="ru-RU" sz="1600" b="1" spc="-90" dirty="0">
                <a:solidFill>
                  <a:srgbClr val="252525"/>
                </a:solidFill>
                <a:cs typeface="Arial Black"/>
              </a:rPr>
              <a:t> </a:t>
            </a:r>
            <a:r>
              <a:rPr lang="ru-RU" sz="1600" b="1" spc="-55" dirty="0" err="1">
                <a:solidFill>
                  <a:srgbClr val="252525"/>
                </a:solidFill>
                <a:cs typeface="Arial Black"/>
              </a:rPr>
              <a:t>відсутності</a:t>
            </a:r>
            <a:r>
              <a:rPr lang="ru-RU" sz="1600" b="1" spc="-105" dirty="0">
                <a:solidFill>
                  <a:srgbClr val="252525"/>
                </a:solidFill>
                <a:cs typeface="Arial Black"/>
              </a:rPr>
              <a:t> </a:t>
            </a:r>
            <a:r>
              <a:rPr lang="ru-RU" sz="1600" b="1" spc="-45" dirty="0" err="1">
                <a:solidFill>
                  <a:srgbClr val="252525"/>
                </a:solidFill>
                <a:cs typeface="Arial Black"/>
              </a:rPr>
              <a:t>голови</a:t>
            </a:r>
            <a:r>
              <a:rPr lang="ru-RU" sz="1600" b="1" spc="-90" dirty="0">
                <a:solidFill>
                  <a:srgbClr val="252525"/>
                </a:solidFill>
                <a:cs typeface="Arial Black"/>
              </a:rPr>
              <a:t> </a:t>
            </a:r>
            <a:r>
              <a:rPr lang="ru-RU" sz="1600" b="1" spc="-50" dirty="0" err="1">
                <a:solidFill>
                  <a:srgbClr val="252525"/>
                </a:solidFill>
                <a:cs typeface="Arial Black"/>
              </a:rPr>
              <a:t>атестаційної</a:t>
            </a:r>
            <a:r>
              <a:rPr lang="ru-RU" sz="1600" b="1" spc="-50" dirty="0">
                <a:solidFill>
                  <a:srgbClr val="252525"/>
                </a:solidFill>
                <a:cs typeface="Arial Black"/>
              </a:rPr>
              <a:t>  </a:t>
            </a:r>
            <a:r>
              <a:rPr lang="ru-RU" sz="1600" b="1" spc="-70" dirty="0" err="1">
                <a:solidFill>
                  <a:srgbClr val="252525"/>
                </a:solidFill>
                <a:cs typeface="Arial Black"/>
              </a:rPr>
              <a:t>комісії</a:t>
            </a:r>
            <a:r>
              <a:rPr lang="ru-RU" sz="1600" b="1" spc="-70" dirty="0">
                <a:solidFill>
                  <a:srgbClr val="252525"/>
                </a:solidFill>
                <a:cs typeface="Arial Black"/>
              </a:rPr>
              <a:t>  </a:t>
            </a:r>
            <a:r>
              <a:rPr lang="ru-RU" sz="1600" spc="25" dirty="0" err="1">
                <a:solidFill>
                  <a:srgbClr val="252525"/>
                </a:solidFill>
                <a:cs typeface="Arial"/>
              </a:rPr>
              <a:t>атестаційна</a:t>
            </a:r>
            <a:r>
              <a:rPr lang="ru-RU" sz="1600" spc="25" dirty="0">
                <a:solidFill>
                  <a:srgbClr val="252525"/>
                </a:solidFill>
                <a:cs typeface="Arial"/>
              </a:rPr>
              <a:t> </a:t>
            </a:r>
            <a:r>
              <a:rPr lang="ru-RU" sz="1600" spc="35" dirty="0" err="1">
                <a:solidFill>
                  <a:srgbClr val="252525"/>
                </a:solidFill>
                <a:cs typeface="Arial"/>
              </a:rPr>
              <a:t>комісія</a:t>
            </a:r>
            <a:r>
              <a:rPr lang="ru-RU" sz="1600" spc="35" dirty="0">
                <a:solidFill>
                  <a:srgbClr val="252525"/>
                </a:solidFill>
                <a:cs typeface="Arial"/>
              </a:rPr>
              <a:t> </a:t>
            </a:r>
            <a:r>
              <a:rPr lang="ru-RU" sz="1600" spc="10" dirty="0" err="1">
                <a:solidFill>
                  <a:srgbClr val="252525"/>
                </a:solidFill>
                <a:cs typeface="Arial"/>
              </a:rPr>
              <a:t>має</a:t>
            </a:r>
            <a:r>
              <a:rPr lang="ru-RU" sz="1600" spc="10" dirty="0">
                <a:solidFill>
                  <a:srgbClr val="252525"/>
                </a:solidFill>
                <a:cs typeface="Arial"/>
              </a:rPr>
              <a:t> </a:t>
            </a:r>
            <a:r>
              <a:rPr lang="ru-RU" sz="1600" spc="50" dirty="0">
                <a:solidFill>
                  <a:srgbClr val="252525"/>
                </a:solidFill>
                <a:cs typeface="Arial"/>
              </a:rPr>
              <a:t>обрати </a:t>
            </a:r>
            <a:r>
              <a:rPr lang="ru-RU" sz="1600" b="1" spc="-50" dirty="0" err="1">
                <a:solidFill>
                  <a:srgbClr val="252525"/>
                </a:solidFill>
                <a:cs typeface="Arial Black"/>
              </a:rPr>
              <a:t>головуючим</a:t>
            </a:r>
            <a:r>
              <a:rPr lang="ru-RU" sz="1600" b="1" spc="-50" dirty="0">
                <a:solidFill>
                  <a:srgbClr val="252525"/>
                </a:solidFill>
                <a:cs typeface="Arial Black"/>
              </a:rPr>
              <a:t> </a:t>
            </a:r>
            <a:r>
              <a:rPr lang="ru-RU" sz="1600" spc="75" dirty="0" err="1">
                <a:solidFill>
                  <a:srgbClr val="252525"/>
                </a:solidFill>
                <a:cs typeface="Arial"/>
              </a:rPr>
              <a:t>іншого</a:t>
            </a:r>
            <a:r>
              <a:rPr lang="ru-RU" sz="1600" spc="75" dirty="0">
                <a:solidFill>
                  <a:srgbClr val="252525"/>
                </a:solidFill>
                <a:cs typeface="Arial"/>
              </a:rPr>
              <a:t> </a:t>
            </a:r>
            <a:r>
              <a:rPr lang="ru-RU" sz="1600" spc="40" dirty="0">
                <a:solidFill>
                  <a:srgbClr val="252525"/>
                </a:solidFill>
                <a:cs typeface="Arial"/>
              </a:rPr>
              <a:t>члена  </a:t>
            </a:r>
            <a:r>
              <a:rPr lang="ru-RU" sz="1600" spc="25" dirty="0" err="1">
                <a:solidFill>
                  <a:srgbClr val="252525"/>
                </a:solidFill>
                <a:cs typeface="Arial"/>
              </a:rPr>
              <a:t>атестаційної</a:t>
            </a:r>
            <a:r>
              <a:rPr lang="ru-RU" sz="1600" spc="25" dirty="0">
                <a:solidFill>
                  <a:srgbClr val="252525"/>
                </a:solidFill>
                <a:cs typeface="Arial"/>
              </a:rPr>
              <a:t> </a:t>
            </a:r>
            <a:r>
              <a:rPr lang="ru-RU" sz="1600" spc="15" dirty="0" err="1">
                <a:solidFill>
                  <a:srgbClr val="252525"/>
                </a:solidFill>
                <a:cs typeface="Arial"/>
              </a:rPr>
              <a:t>комісії</a:t>
            </a:r>
            <a:r>
              <a:rPr lang="ru-RU" sz="1600" spc="15" dirty="0">
                <a:solidFill>
                  <a:srgbClr val="252525"/>
                </a:solidFill>
                <a:cs typeface="Arial"/>
              </a:rPr>
              <a:t>, </a:t>
            </a:r>
            <a:r>
              <a:rPr lang="ru-RU" sz="1600" spc="75" dirty="0" err="1">
                <a:solidFill>
                  <a:srgbClr val="252525"/>
                </a:solidFill>
                <a:cs typeface="Arial"/>
              </a:rPr>
              <a:t>крім</a:t>
            </a:r>
            <a:r>
              <a:rPr lang="ru-RU" sz="1600" spc="-250" dirty="0">
                <a:solidFill>
                  <a:srgbClr val="252525"/>
                </a:solidFill>
                <a:cs typeface="Arial"/>
              </a:rPr>
              <a:t> </a:t>
            </a:r>
            <a:r>
              <a:rPr lang="ru-RU" sz="1600" spc="-35" dirty="0" err="1">
                <a:solidFill>
                  <a:srgbClr val="252525"/>
                </a:solidFill>
                <a:cs typeface="Arial"/>
              </a:rPr>
              <a:t>її</a:t>
            </a:r>
            <a:r>
              <a:rPr lang="ru-RU" sz="1600" spc="-35" dirty="0">
                <a:solidFill>
                  <a:srgbClr val="252525"/>
                </a:solidFill>
                <a:cs typeface="Arial"/>
              </a:rPr>
              <a:t> </a:t>
            </a:r>
            <a:r>
              <a:rPr lang="ru-RU" sz="1600" spc="25" dirty="0">
                <a:solidFill>
                  <a:srgbClr val="252525"/>
                </a:solidFill>
                <a:cs typeface="Arial"/>
              </a:rPr>
              <a:t>секретаря.</a:t>
            </a:r>
            <a:endParaRPr lang="ru-RU" sz="1600" dirty="0">
              <a:solidFill>
                <a:prstClr val="black"/>
              </a:solidFill>
              <a:cs typeface="Arial"/>
            </a:endParaRPr>
          </a:p>
          <a:p>
            <a:pPr lvl="0">
              <a:spcBef>
                <a:spcPts val="20"/>
              </a:spcBef>
            </a:pPr>
            <a:endParaRPr lang="ru-RU" sz="1600" dirty="0">
              <a:solidFill>
                <a:prstClr val="black"/>
              </a:solidFill>
              <a:cs typeface="Times New Roman"/>
            </a:endParaRPr>
          </a:p>
          <a:p>
            <a:pPr marL="12700" marR="5080" lvl="0">
              <a:lnSpc>
                <a:spcPct val="131000"/>
              </a:lnSpc>
              <a:spcBef>
                <a:spcPts val="5"/>
              </a:spcBef>
            </a:pPr>
            <a:r>
              <a:rPr lang="ru-RU" sz="1600" spc="65" dirty="0" err="1">
                <a:solidFill>
                  <a:srgbClr val="252525"/>
                </a:solidFill>
                <a:cs typeface="Arial"/>
              </a:rPr>
              <a:t>Керівник</a:t>
            </a:r>
            <a:r>
              <a:rPr lang="ru-RU" sz="1600" spc="65" dirty="0">
                <a:solidFill>
                  <a:srgbClr val="252525"/>
                </a:solidFill>
                <a:cs typeface="Arial"/>
              </a:rPr>
              <a:t> </a:t>
            </a:r>
            <a:r>
              <a:rPr lang="ru-RU" sz="1600" spc="35" dirty="0">
                <a:solidFill>
                  <a:srgbClr val="252525"/>
                </a:solidFill>
                <a:cs typeface="Arial"/>
              </a:rPr>
              <a:t>(заступник </a:t>
            </a:r>
            <a:r>
              <a:rPr lang="ru-RU" sz="1600" spc="50" dirty="0" err="1">
                <a:solidFill>
                  <a:srgbClr val="252525"/>
                </a:solidFill>
                <a:cs typeface="Arial"/>
              </a:rPr>
              <a:t>керівника</a:t>
            </a:r>
            <a:r>
              <a:rPr lang="ru-RU" sz="1600" spc="50" dirty="0">
                <a:solidFill>
                  <a:srgbClr val="252525"/>
                </a:solidFill>
                <a:cs typeface="Arial"/>
              </a:rPr>
              <a:t>) </a:t>
            </a:r>
            <a:r>
              <a:rPr lang="ru-RU" sz="1600" spc="10" dirty="0">
                <a:solidFill>
                  <a:srgbClr val="252525"/>
                </a:solidFill>
                <a:cs typeface="Arial"/>
              </a:rPr>
              <a:t>закладу </a:t>
            </a:r>
            <a:r>
              <a:rPr lang="ru-RU" sz="1600" spc="25" dirty="0" err="1">
                <a:solidFill>
                  <a:srgbClr val="252525"/>
                </a:solidFill>
                <a:cs typeface="Arial"/>
              </a:rPr>
              <a:t>освіти</a:t>
            </a:r>
            <a:r>
              <a:rPr lang="ru-RU" sz="1600" spc="25" dirty="0">
                <a:solidFill>
                  <a:srgbClr val="252525"/>
                </a:solidFill>
                <a:cs typeface="Arial"/>
              </a:rPr>
              <a:t>, </a:t>
            </a:r>
            <a:r>
              <a:rPr lang="ru-RU" sz="1600" spc="50" dirty="0" err="1">
                <a:solidFill>
                  <a:srgbClr val="252525"/>
                </a:solidFill>
                <a:cs typeface="Arial"/>
              </a:rPr>
              <a:t>відокремленого</a:t>
            </a:r>
            <a:r>
              <a:rPr lang="ru-RU" sz="1600" spc="50" dirty="0">
                <a:solidFill>
                  <a:srgbClr val="252525"/>
                </a:solidFill>
                <a:cs typeface="Arial"/>
              </a:rPr>
              <a:t> </a:t>
            </a:r>
            <a:r>
              <a:rPr lang="ru-RU" sz="1600" spc="40" dirty="0">
                <a:solidFill>
                  <a:srgbClr val="252525"/>
                </a:solidFill>
                <a:cs typeface="Arial"/>
              </a:rPr>
              <a:t>структурного  </a:t>
            </a:r>
            <a:r>
              <a:rPr lang="ru-RU" sz="1600" spc="15" dirty="0" err="1">
                <a:solidFill>
                  <a:srgbClr val="252525"/>
                </a:solidFill>
                <a:cs typeface="Arial"/>
              </a:rPr>
              <a:t>підрозділу</a:t>
            </a:r>
            <a:r>
              <a:rPr lang="ru-RU" sz="1600" spc="15" dirty="0">
                <a:solidFill>
                  <a:srgbClr val="252525"/>
                </a:solidFill>
                <a:cs typeface="Arial"/>
              </a:rPr>
              <a:t>,</a:t>
            </a:r>
            <a:r>
              <a:rPr lang="ru-RU" sz="1600" spc="-70" dirty="0">
                <a:solidFill>
                  <a:srgbClr val="252525"/>
                </a:solidFill>
                <a:cs typeface="Arial"/>
              </a:rPr>
              <a:t> </a:t>
            </a:r>
            <a:r>
              <a:rPr lang="ru-RU" sz="1600" spc="50" dirty="0">
                <a:solidFill>
                  <a:srgbClr val="252525"/>
                </a:solidFill>
                <a:cs typeface="Arial"/>
              </a:rPr>
              <a:t>органу</a:t>
            </a:r>
            <a:r>
              <a:rPr lang="ru-RU" sz="1600" spc="-30" dirty="0">
                <a:solidFill>
                  <a:srgbClr val="252525"/>
                </a:solidFill>
                <a:cs typeface="Arial"/>
              </a:rPr>
              <a:t> </a:t>
            </a:r>
            <a:r>
              <a:rPr lang="ru-RU" sz="1600" spc="50" dirty="0" err="1">
                <a:solidFill>
                  <a:srgbClr val="252525"/>
                </a:solidFill>
                <a:cs typeface="Arial"/>
              </a:rPr>
              <a:t>управління</a:t>
            </a:r>
            <a:r>
              <a:rPr lang="ru-RU" sz="1600" spc="-60" dirty="0">
                <a:solidFill>
                  <a:srgbClr val="252525"/>
                </a:solidFill>
                <a:cs typeface="Arial"/>
              </a:rPr>
              <a:t> </a:t>
            </a:r>
            <a:r>
              <a:rPr lang="ru-RU" sz="1600" dirty="0">
                <a:solidFill>
                  <a:srgbClr val="252525"/>
                </a:solidFill>
                <a:cs typeface="Arial"/>
              </a:rPr>
              <a:t>у</a:t>
            </a:r>
            <a:r>
              <a:rPr lang="ru-RU" sz="1600" spc="-35" dirty="0">
                <a:solidFill>
                  <a:srgbClr val="252525"/>
                </a:solidFill>
                <a:cs typeface="Arial"/>
              </a:rPr>
              <a:t> </a:t>
            </a:r>
            <a:r>
              <a:rPr lang="ru-RU" sz="1600" spc="-10" dirty="0" err="1">
                <a:solidFill>
                  <a:srgbClr val="252525"/>
                </a:solidFill>
                <a:cs typeface="Arial"/>
              </a:rPr>
              <a:t>сфері</a:t>
            </a:r>
            <a:r>
              <a:rPr lang="ru-RU" sz="1600" spc="-40" dirty="0">
                <a:solidFill>
                  <a:srgbClr val="252525"/>
                </a:solidFill>
                <a:cs typeface="Arial"/>
              </a:rPr>
              <a:t> </a:t>
            </a:r>
            <a:r>
              <a:rPr lang="ru-RU" sz="1600" spc="35" dirty="0" err="1">
                <a:solidFill>
                  <a:srgbClr val="252525"/>
                </a:solidFill>
                <a:cs typeface="Arial"/>
              </a:rPr>
              <a:t>освіти</a:t>
            </a:r>
            <a:r>
              <a:rPr lang="ru-RU" sz="1600" spc="-55" dirty="0">
                <a:solidFill>
                  <a:srgbClr val="252525"/>
                </a:solidFill>
                <a:cs typeface="Arial"/>
              </a:rPr>
              <a:t> </a:t>
            </a:r>
            <a:r>
              <a:rPr lang="ru-RU" sz="1600" spc="55" dirty="0">
                <a:solidFill>
                  <a:srgbClr val="252525"/>
                </a:solidFill>
                <a:cs typeface="Arial"/>
              </a:rPr>
              <a:t>не</a:t>
            </a:r>
            <a:r>
              <a:rPr lang="ru-RU" sz="1600" spc="-20" dirty="0">
                <a:solidFill>
                  <a:srgbClr val="252525"/>
                </a:solidFill>
                <a:cs typeface="Arial"/>
              </a:rPr>
              <a:t> </a:t>
            </a:r>
            <a:r>
              <a:rPr lang="ru-RU" sz="1600" spc="50" dirty="0" err="1">
                <a:solidFill>
                  <a:srgbClr val="252525"/>
                </a:solidFill>
                <a:cs typeface="Arial"/>
              </a:rPr>
              <a:t>можуть</a:t>
            </a:r>
            <a:r>
              <a:rPr lang="ru-RU" sz="1600" spc="-35" dirty="0">
                <a:solidFill>
                  <a:srgbClr val="252525"/>
                </a:solidFill>
                <a:cs typeface="Arial"/>
              </a:rPr>
              <a:t> </a:t>
            </a:r>
            <a:r>
              <a:rPr lang="ru-RU" sz="1600" spc="35" dirty="0" err="1">
                <a:solidFill>
                  <a:srgbClr val="252525"/>
                </a:solidFill>
                <a:cs typeface="Arial"/>
              </a:rPr>
              <a:t>головувати</a:t>
            </a:r>
            <a:r>
              <a:rPr lang="ru-RU" sz="1600" spc="-60" dirty="0">
                <a:solidFill>
                  <a:srgbClr val="252525"/>
                </a:solidFill>
                <a:cs typeface="Arial"/>
              </a:rPr>
              <a:t> </a:t>
            </a:r>
            <a:r>
              <a:rPr lang="ru-RU" sz="1600" spc="50" dirty="0">
                <a:solidFill>
                  <a:srgbClr val="252525"/>
                </a:solidFill>
                <a:cs typeface="Arial"/>
              </a:rPr>
              <a:t>на</a:t>
            </a:r>
            <a:r>
              <a:rPr lang="ru-RU" sz="1600" spc="-25" dirty="0">
                <a:solidFill>
                  <a:srgbClr val="252525"/>
                </a:solidFill>
                <a:cs typeface="Arial"/>
              </a:rPr>
              <a:t> </a:t>
            </a:r>
            <a:r>
              <a:rPr lang="ru-RU" sz="1600" spc="25" dirty="0" err="1">
                <a:solidFill>
                  <a:srgbClr val="252525"/>
                </a:solidFill>
                <a:cs typeface="Arial"/>
              </a:rPr>
              <a:t>засіданні</a:t>
            </a:r>
            <a:r>
              <a:rPr lang="ru-RU" sz="1600" spc="25" dirty="0">
                <a:solidFill>
                  <a:srgbClr val="252525"/>
                </a:solidFill>
                <a:cs typeface="Arial"/>
              </a:rPr>
              <a:t>  </a:t>
            </a:r>
            <a:r>
              <a:rPr lang="ru-RU" sz="1600" spc="25" dirty="0" err="1">
                <a:solidFill>
                  <a:srgbClr val="252525"/>
                </a:solidFill>
                <a:cs typeface="Arial"/>
              </a:rPr>
              <a:t>атестаційної</a:t>
            </a:r>
            <a:r>
              <a:rPr lang="ru-RU" sz="1600" spc="25" dirty="0">
                <a:solidFill>
                  <a:srgbClr val="252525"/>
                </a:solidFill>
                <a:cs typeface="Arial"/>
              </a:rPr>
              <a:t> </a:t>
            </a:r>
            <a:r>
              <a:rPr lang="ru-RU" sz="1600" spc="25" dirty="0" err="1">
                <a:solidFill>
                  <a:srgbClr val="252525"/>
                </a:solidFill>
                <a:cs typeface="Arial"/>
              </a:rPr>
              <a:t>комісії</a:t>
            </a:r>
            <a:r>
              <a:rPr lang="ru-RU" sz="1600" spc="25" dirty="0">
                <a:solidFill>
                  <a:srgbClr val="252525"/>
                </a:solidFill>
                <a:cs typeface="Arial"/>
              </a:rPr>
              <a:t> </a:t>
            </a:r>
            <a:r>
              <a:rPr lang="ru-RU" sz="1600" dirty="0">
                <a:solidFill>
                  <a:srgbClr val="252525"/>
                </a:solidFill>
                <a:cs typeface="Arial"/>
              </a:rPr>
              <a:t>у </a:t>
            </a:r>
            <a:r>
              <a:rPr lang="ru-RU" sz="1600" spc="35" dirty="0" err="1">
                <a:solidFill>
                  <a:srgbClr val="252525"/>
                </a:solidFill>
                <a:cs typeface="Arial"/>
              </a:rPr>
              <a:t>разі</a:t>
            </a:r>
            <a:r>
              <a:rPr lang="ru-RU" sz="1600" spc="35" dirty="0">
                <a:solidFill>
                  <a:srgbClr val="252525"/>
                </a:solidFill>
                <a:cs typeface="Arial"/>
              </a:rPr>
              <a:t> </a:t>
            </a:r>
            <a:r>
              <a:rPr lang="ru-RU" sz="1600" spc="50" dirty="0" err="1">
                <a:solidFill>
                  <a:srgbClr val="252525"/>
                </a:solidFill>
                <a:cs typeface="Arial"/>
              </a:rPr>
              <a:t>проходження</a:t>
            </a:r>
            <a:r>
              <a:rPr lang="ru-RU" sz="1600" spc="50" dirty="0">
                <a:solidFill>
                  <a:srgbClr val="252525"/>
                </a:solidFill>
                <a:cs typeface="Arial"/>
              </a:rPr>
              <a:t> </a:t>
            </a:r>
            <a:r>
              <a:rPr lang="ru-RU" sz="1600" spc="90" dirty="0">
                <a:solidFill>
                  <a:srgbClr val="252525"/>
                </a:solidFill>
                <a:cs typeface="Arial"/>
              </a:rPr>
              <a:t>ними </a:t>
            </a:r>
            <a:r>
              <a:rPr lang="ru-RU" sz="1600" dirty="0" err="1">
                <a:solidFill>
                  <a:srgbClr val="252525"/>
                </a:solidFill>
                <a:cs typeface="Arial"/>
              </a:rPr>
              <a:t>атестації</a:t>
            </a:r>
            <a:r>
              <a:rPr lang="ru-RU" sz="1600" dirty="0">
                <a:solidFill>
                  <a:srgbClr val="252525"/>
                </a:solidFill>
                <a:cs typeface="Arial"/>
              </a:rPr>
              <a:t> </a:t>
            </a:r>
            <a:r>
              <a:rPr lang="ru-RU" sz="1600" spc="50" dirty="0" err="1">
                <a:solidFill>
                  <a:srgbClr val="252525"/>
                </a:solidFill>
                <a:cs typeface="Arial"/>
              </a:rPr>
              <a:t>відповідно</a:t>
            </a:r>
            <a:r>
              <a:rPr lang="ru-RU" sz="1600" spc="50" dirty="0">
                <a:solidFill>
                  <a:srgbClr val="252525"/>
                </a:solidFill>
                <a:cs typeface="Arial"/>
              </a:rPr>
              <a:t> </a:t>
            </a:r>
            <a:r>
              <a:rPr lang="ru-RU" sz="1600" spc="25" dirty="0">
                <a:solidFill>
                  <a:srgbClr val="252525"/>
                </a:solidFill>
                <a:cs typeface="Arial"/>
              </a:rPr>
              <a:t>до </a:t>
            </a:r>
            <a:r>
              <a:rPr lang="ru-RU" sz="1600" spc="75" dirty="0" err="1">
                <a:solidFill>
                  <a:srgbClr val="252525"/>
                </a:solidFill>
                <a:cs typeface="Arial"/>
              </a:rPr>
              <a:t>цього</a:t>
            </a:r>
            <a:r>
              <a:rPr lang="ru-RU" sz="1600" spc="75" dirty="0">
                <a:solidFill>
                  <a:srgbClr val="252525"/>
                </a:solidFill>
                <a:cs typeface="Arial"/>
              </a:rPr>
              <a:t>  </a:t>
            </a:r>
            <a:r>
              <a:rPr lang="ru-RU" sz="1600" spc="35" dirty="0" err="1">
                <a:solidFill>
                  <a:srgbClr val="252525"/>
                </a:solidFill>
                <a:cs typeface="Arial"/>
              </a:rPr>
              <a:t>Положення</a:t>
            </a:r>
            <a:r>
              <a:rPr lang="ru-RU" sz="1600" spc="35" dirty="0">
                <a:solidFill>
                  <a:srgbClr val="252525"/>
                </a:solidFill>
                <a:cs typeface="Arial"/>
              </a:rPr>
              <a:t>.</a:t>
            </a:r>
            <a:endParaRPr lang="ru-RU" sz="1600" dirty="0">
              <a:solidFill>
                <a:prstClr val="black"/>
              </a:solidFill>
              <a:cs typeface="Arial"/>
            </a:endParaRPr>
          </a:p>
        </p:txBody>
      </p:sp>
    </p:spTree>
    <p:extLst>
      <p:ext uri="{BB962C8B-B14F-4D97-AF65-F5344CB8AC3E}">
        <p14:creationId xmlns:p14="http://schemas.microsoft.com/office/powerpoint/2010/main" val="231163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E9D4C2-6D48-4A83-8EA6-54EB08253BD8}"/>
              </a:ext>
            </a:extLst>
          </p:cNvPr>
          <p:cNvSpPr>
            <a:spLocks noGrp="1"/>
          </p:cNvSpPr>
          <p:nvPr>
            <p:ph type="title"/>
          </p:nvPr>
        </p:nvSpPr>
        <p:spPr>
          <a:xfrm>
            <a:off x="2251363" y="0"/>
            <a:ext cx="8967097" cy="1071129"/>
          </a:xfrm>
        </p:spPr>
        <p:txBody>
          <a:bodyPr>
            <a:normAutofit fontScale="90000"/>
          </a:bodyPr>
          <a:lstStyle/>
          <a:p>
            <a:pPr algn="ctr"/>
            <a:r>
              <a:rPr lang="ru-RU" b="1" dirty="0" err="1">
                <a:solidFill>
                  <a:srgbClr val="1F464B"/>
                </a:solidFill>
              </a:rPr>
              <a:t>Атестаційні</a:t>
            </a:r>
            <a:r>
              <a:rPr lang="ru-RU" b="1" dirty="0">
                <a:solidFill>
                  <a:srgbClr val="1F464B"/>
                </a:solidFill>
              </a:rPr>
              <a:t> </a:t>
            </a:r>
            <a:r>
              <a:rPr lang="ru-RU" b="1" dirty="0" err="1">
                <a:solidFill>
                  <a:srgbClr val="1F464B"/>
                </a:solidFill>
              </a:rPr>
              <a:t>комісії</a:t>
            </a:r>
            <a:r>
              <a:rPr lang="ru-RU" b="1" dirty="0">
                <a:solidFill>
                  <a:srgbClr val="1F464B"/>
                </a:solidFill>
              </a:rPr>
              <a:t>: </a:t>
            </a:r>
            <a:br>
              <a:rPr lang="ru-RU" b="1" dirty="0">
                <a:solidFill>
                  <a:srgbClr val="1F464B"/>
                </a:solidFill>
              </a:rPr>
            </a:br>
            <a:r>
              <a:rPr lang="ru-RU" b="1" dirty="0" err="1">
                <a:solidFill>
                  <a:srgbClr val="1F464B"/>
                </a:solidFill>
              </a:rPr>
              <a:t>створення</a:t>
            </a:r>
            <a:r>
              <a:rPr lang="ru-RU" b="1" dirty="0">
                <a:solidFill>
                  <a:srgbClr val="1F464B"/>
                </a:solidFill>
              </a:rPr>
              <a:t>, склад, </a:t>
            </a:r>
            <a:r>
              <a:rPr lang="ru-RU" b="1" dirty="0" err="1">
                <a:solidFill>
                  <a:srgbClr val="1F464B"/>
                </a:solidFill>
              </a:rPr>
              <a:t>повноваження</a:t>
            </a:r>
            <a:endParaRPr lang="ru-RU" b="1" dirty="0">
              <a:solidFill>
                <a:srgbClr val="1F464B"/>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559377178"/>
              </p:ext>
            </p:extLst>
          </p:nvPr>
        </p:nvGraphicFramePr>
        <p:xfrm>
          <a:off x="0" y="1105467"/>
          <a:ext cx="12192000" cy="6735096"/>
        </p:xfrm>
        <a:graphic>
          <a:graphicData uri="http://schemas.openxmlformats.org/drawingml/2006/table">
            <a:tbl>
              <a:tblPr firstRow="1" firstCol="1" bandRow="1">
                <a:tableStyleId>{93296810-A885-4BE3-A3E7-6D5BEEA58F35}</a:tableStyleId>
              </a:tblPr>
              <a:tblGrid>
                <a:gridCol w="1188441">
                  <a:extLst>
                    <a:ext uri="{9D8B030D-6E8A-4147-A177-3AD203B41FA5}">
                      <a16:colId xmlns:a16="http://schemas.microsoft.com/office/drawing/2014/main" val="20000"/>
                    </a:ext>
                  </a:extLst>
                </a:gridCol>
                <a:gridCol w="2946831">
                  <a:extLst>
                    <a:ext uri="{9D8B030D-6E8A-4147-A177-3AD203B41FA5}">
                      <a16:colId xmlns:a16="http://schemas.microsoft.com/office/drawing/2014/main" val="20001"/>
                    </a:ext>
                  </a:extLst>
                </a:gridCol>
                <a:gridCol w="8056728">
                  <a:extLst>
                    <a:ext uri="{9D8B030D-6E8A-4147-A177-3AD203B41FA5}">
                      <a16:colId xmlns:a16="http://schemas.microsoft.com/office/drawing/2014/main" val="20002"/>
                    </a:ext>
                  </a:extLst>
                </a:gridCol>
              </a:tblGrid>
              <a:tr h="1810195">
                <a:tc>
                  <a:txBody>
                    <a:bodyPr/>
                    <a:lstStyle/>
                    <a:p>
                      <a:pPr>
                        <a:lnSpc>
                          <a:spcPct val="115000"/>
                        </a:lnSpc>
                        <a:spcAft>
                          <a:spcPts val="0"/>
                        </a:spcAft>
                      </a:pPr>
                      <a:r>
                        <a:rPr lang="uk-UA" sz="1600" dirty="0">
                          <a:effectLst/>
                        </a:rPr>
                        <a:t>Атестаційні </a:t>
                      </a:r>
                      <a:endParaRPr lang="ru-RU" sz="1600" dirty="0">
                        <a:effectLst/>
                      </a:endParaRPr>
                    </a:p>
                    <a:p>
                      <a:pPr>
                        <a:lnSpc>
                          <a:spcPct val="115000"/>
                        </a:lnSpc>
                        <a:spcAft>
                          <a:spcPts val="0"/>
                        </a:spcAft>
                      </a:pPr>
                      <a:r>
                        <a:rPr lang="uk-UA" sz="1600" dirty="0">
                          <a:effectLst/>
                        </a:rPr>
                        <a:t>комісії </a:t>
                      </a:r>
                      <a:endParaRPr lang="ru-RU" sz="1600" dirty="0">
                        <a:effectLst/>
                      </a:endParaRPr>
                    </a:p>
                    <a:p>
                      <a:pPr>
                        <a:lnSpc>
                          <a:spcPct val="115000"/>
                        </a:lnSpc>
                        <a:spcAft>
                          <a:spcPts val="0"/>
                        </a:spcAft>
                      </a:pPr>
                      <a:r>
                        <a:rPr lang="uk-UA" sz="1600" dirty="0">
                          <a:effectLst/>
                        </a:rPr>
                        <a:t>I рівня</a:t>
                      </a:r>
                      <a:endParaRPr lang="ru-RU" sz="1600" dirty="0">
                        <a:effectLst/>
                      </a:endParaRPr>
                    </a:p>
                    <a:p>
                      <a:pPr>
                        <a:lnSpc>
                          <a:spcPct val="115000"/>
                        </a:lnSpc>
                        <a:spcAft>
                          <a:spcPts val="0"/>
                        </a:spcAft>
                      </a:pPr>
                      <a:r>
                        <a:rPr lang="uk-UA" sz="1600" dirty="0">
                          <a:effectLst/>
                        </a:rPr>
                        <a:t> </a:t>
                      </a:r>
                      <a:endParaRPr lang="ru-RU" sz="1600" dirty="0">
                        <a:effectLst/>
                        <a:latin typeface="Calibri"/>
                        <a:ea typeface="Calibri"/>
                        <a:cs typeface="Times New Roman"/>
                      </a:endParaRPr>
                    </a:p>
                  </a:txBody>
                  <a:tcPr marL="48372" marR="48372" marT="0" marB="0"/>
                </a:tc>
                <a:tc>
                  <a:txBody>
                    <a:bodyPr/>
                    <a:lstStyle/>
                    <a:p>
                      <a:pPr>
                        <a:lnSpc>
                          <a:spcPct val="115000"/>
                        </a:lnSpc>
                        <a:spcAft>
                          <a:spcPts val="0"/>
                        </a:spcAft>
                      </a:pPr>
                      <a:r>
                        <a:rPr lang="uk-UA" sz="1600" dirty="0">
                          <a:effectLst/>
                        </a:rPr>
                        <a:t>створюються в закладах освіти, </a:t>
                      </a:r>
                      <a:endParaRPr lang="ru-RU" sz="1600" dirty="0">
                        <a:effectLst/>
                      </a:endParaRPr>
                    </a:p>
                    <a:p>
                      <a:pPr>
                        <a:lnSpc>
                          <a:spcPct val="115000"/>
                        </a:lnSpc>
                        <a:spcAft>
                          <a:spcPts val="0"/>
                        </a:spcAft>
                      </a:pPr>
                      <a:r>
                        <a:rPr lang="uk-UA" sz="1600" dirty="0">
                          <a:effectLst/>
                        </a:rPr>
                        <a:t>відокремлених структурних </a:t>
                      </a:r>
                      <a:endParaRPr lang="ru-RU" sz="1600" dirty="0">
                        <a:effectLst/>
                      </a:endParaRPr>
                    </a:p>
                    <a:p>
                      <a:pPr>
                        <a:lnSpc>
                          <a:spcPct val="115000"/>
                        </a:lnSpc>
                        <a:spcAft>
                          <a:spcPts val="0"/>
                        </a:spcAft>
                      </a:pPr>
                      <a:r>
                        <a:rPr lang="uk-UA" sz="1600" dirty="0">
                          <a:effectLst/>
                        </a:rPr>
                        <a:t>підрозділах, у яких працює більше 15 педагогічних працівників </a:t>
                      </a:r>
                      <a:endParaRPr lang="ru-RU" sz="1600" dirty="0">
                        <a:effectLst/>
                      </a:endParaRPr>
                    </a:p>
                    <a:p>
                      <a:pPr>
                        <a:lnSpc>
                          <a:spcPct val="115000"/>
                        </a:lnSpc>
                        <a:spcAft>
                          <a:spcPts val="0"/>
                        </a:spcAft>
                      </a:pPr>
                      <a:r>
                        <a:rPr lang="uk-UA" sz="1600" dirty="0">
                          <a:effectLst/>
                        </a:rPr>
                        <a:t>(включаючи сумісників)</a:t>
                      </a:r>
                      <a:endParaRPr lang="ru-RU" sz="1600" dirty="0">
                        <a:effectLst/>
                      </a:endParaRPr>
                    </a:p>
                  </a:txBody>
                  <a:tcPr marL="48372" marR="48372" marT="0" marB="0"/>
                </a:tc>
                <a:tc>
                  <a:txBody>
                    <a:bodyPr/>
                    <a:lstStyle/>
                    <a:p>
                      <a:pPr>
                        <a:lnSpc>
                          <a:spcPct val="115000"/>
                        </a:lnSpc>
                        <a:spcAft>
                          <a:spcPts val="0"/>
                        </a:spcAft>
                      </a:pPr>
                      <a:r>
                        <a:rPr lang="uk-UA" sz="1600" dirty="0">
                          <a:effectLst/>
                        </a:rPr>
                        <a:t>розглядає документи, подані педагогічними працівниками (крім керівників) закладу освіти, відокремленого структурного підрозділу, встановлює їх відповідність вимогам законодавства та вживає заходів щодо перевірки їх достовірності (за потреби);</a:t>
                      </a:r>
                    </a:p>
                    <a:p>
                      <a:pPr>
                        <a:lnSpc>
                          <a:spcPct val="115000"/>
                        </a:lnSpc>
                        <a:spcAft>
                          <a:spcPts val="0"/>
                        </a:spcAft>
                      </a:pPr>
                      <a:r>
                        <a:rPr lang="uk-UA" sz="1600" dirty="0">
                          <a:solidFill>
                            <a:srgbClr val="FF0000"/>
                          </a:solidFill>
                          <a:effectLst/>
                        </a:rPr>
                        <a:t>приймають рішення не пізніше 1 квітня (п.7 р.2) про: </a:t>
                      </a:r>
                      <a:endParaRPr lang="ru-RU" sz="1600" dirty="0">
                        <a:solidFill>
                          <a:srgbClr val="FF0000"/>
                        </a:solidFill>
                        <a:effectLst/>
                      </a:endParaRPr>
                    </a:p>
                    <a:p>
                      <a:pPr>
                        <a:lnSpc>
                          <a:spcPct val="115000"/>
                        </a:lnSpc>
                        <a:spcAft>
                          <a:spcPts val="0"/>
                        </a:spcAft>
                      </a:pPr>
                      <a:r>
                        <a:rPr lang="uk-UA" sz="1600" dirty="0">
                          <a:effectLst/>
                        </a:rPr>
                        <a:t>- відповідність (невідповідність) педагогічних працівників займаним посадам;</a:t>
                      </a:r>
                      <a:endParaRPr lang="ru-RU" sz="1600" dirty="0">
                        <a:effectLst/>
                      </a:endParaRPr>
                    </a:p>
                    <a:p>
                      <a:pPr>
                        <a:lnSpc>
                          <a:spcPct val="115000"/>
                        </a:lnSpc>
                        <a:spcAft>
                          <a:spcPts val="0"/>
                        </a:spcAft>
                      </a:pPr>
                      <a:r>
                        <a:rPr lang="uk-UA" sz="1600" dirty="0">
                          <a:effectLst/>
                        </a:rPr>
                        <a:t>- присвоєння (підтвердження) кваліфікаційних категорій і педагогічних звань або про відмову в такому присвоєнні (підтвердженні).</a:t>
                      </a:r>
                      <a:endParaRPr lang="ru-RU" sz="1600" dirty="0">
                        <a:effectLst/>
                        <a:latin typeface="Calibri"/>
                        <a:ea typeface="Calibri"/>
                        <a:cs typeface="Times New Roman"/>
                      </a:endParaRPr>
                    </a:p>
                  </a:txBody>
                  <a:tcPr marL="48372" marR="48372" marT="0" marB="0"/>
                </a:tc>
                <a:extLst>
                  <a:ext uri="{0D108BD9-81ED-4DB2-BD59-A6C34878D82A}">
                    <a16:rowId xmlns:a16="http://schemas.microsoft.com/office/drawing/2014/main" val="10000"/>
                  </a:ext>
                </a:extLst>
              </a:tr>
              <a:tr h="2175224">
                <a:tc>
                  <a:txBody>
                    <a:bodyPr/>
                    <a:lstStyle/>
                    <a:p>
                      <a:pPr>
                        <a:lnSpc>
                          <a:spcPct val="115000"/>
                        </a:lnSpc>
                        <a:spcAft>
                          <a:spcPts val="0"/>
                        </a:spcAft>
                      </a:pPr>
                      <a:r>
                        <a:rPr lang="uk-UA" sz="1400" dirty="0">
                          <a:effectLst/>
                        </a:rPr>
                        <a:t>Атестаційні </a:t>
                      </a:r>
                      <a:endParaRPr lang="ru-RU" sz="1400" dirty="0">
                        <a:effectLst/>
                      </a:endParaRPr>
                    </a:p>
                    <a:p>
                      <a:pPr>
                        <a:lnSpc>
                          <a:spcPct val="115000"/>
                        </a:lnSpc>
                        <a:spcAft>
                          <a:spcPts val="0"/>
                        </a:spcAft>
                      </a:pPr>
                      <a:r>
                        <a:rPr lang="uk-UA" sz="1400" dirty="0">
                          <a:effectLst/>
                        </a:rPr>
                        <a:t>комісії </a:t>
                      </a:r>
                      <a:endParaRPr lang="ru-RU" sz="1400" dirty="0">
                        <a:effectLst/>
                      </a:endParaRPr>
                    </a:p>
                    <a:p>
                      <a:pPr>
                        <a:lnSpc>
                          <a:spcPct val="115000"/>
                        </a:lnSpc>
                        <a:spcAft>
                          <a:spcPts val="0"/>
                        </a:spcAft>
                      </a:pPr>
                      <a:r>
                        <a:rPr lang="uk-UA" sz="1400" dirty="0">
                          <a:effectLst/>
                        </a:rPr>
                        <a:t>ІI рівня</a:t>
                      </a:r>
                      <a:endParaRPr lang="ru-RU" sz="1400" dirty="0">
                        <a:effectLst/>
                      </a:endParaRPr>
                    </a:p>
                    <a:p>
                      <a:pPr>
                        <a:lnSpc>
                          <a:spcPct val="115000"/>
                        </a:lnSpc>
                        <a:spcAft>
                          <a:spcPts val="0"/>
                        </a:spcAft>
                      </a:pPr>
                      <a:r>
                        <a:rPr lang="uk-UA" sz="1400" dirty="0">
                          <a:effectLst/>
                        </a:rPr>
                        <a:t> </a:t>
                      </a:r>
                      <a:endParaRPr lang="ru-RU" sz="1400" dirty="0">
                        <a:effectLst/>
                        <a:latin typeface="Calibri"/>
                        <a:ea typeface="Calibri"/>
                        <a:cs typeface="Times New Roman"/>
                      </a:endParaRPr>
                    </a:p>
                  </a:txBody>
                  <a:tcPr marL="48372" marR="48372" marT="0" marB="0"/>
                </a:tc>
                <a:tc>
                  <a:txBody>
                    <a:bodyPr/>
                    <a:lstStyle/>
                    <a:p>
                      <a:pPr>
                        <a:lnSpc>
                          <a:spcPct val="115000"/>
                        </a:lnSpc>
                        <a:spcAft>
                          <a:spcPts val="0"/>
                        </a:spcAft>
                      </a:pPr>
                      <a:r>
                        <a:rPr lang="uk-UA" sz="1500" dirty="0">
                          <a:effectLst/>
                        </a:rPr>
                        <a:t>створюються в органах </a:t>
                      </a:r>
                      <a:endParaRPr lang="ru-RU" sz="1500" dirty="0">
                        <a:effectLst/>
                      </a:endParaRPr>
                    </a:p>
                    <a:p>
                      <a:pPr>
                        <a:lnSpc>
                          <a:spcPct val="115000"/>
                        </a:lnSpc>
                        <a:spcAft>
                          <a:spcPts val="0"/>
                        </a:spcAft>
                      </a:pPr>
                      <a:r>
                        <a:rPr lang="uk-UA" sz="1500" dirty="0">
                          <a:effectLst/>
                        </a:rPr>
                        <a:t>управління у сфері освіти </a:t>
                      </a:r>
                      <a:endParaRPr lang="ru-RU" sz="1500" dirty="0">
                        <a:effectLst/>
                      </a:endParaRPr>
                    </a:p>
                    <a:p>
                      <a:pPr>
                        <a:lnSpc>
                          <a:spcPct val="115000"/>
                        </a:lnSpc>
                        <a:spcAft>
                          <a:spcPts val="0"/>
                        </a:spcAft>
                      </a:pPr>
                      <a:r>
                        <a:rPr lang="uk-UA" sz="1500" dirty="0">
                          <a:effectLst/>
                        </a:rPr>
                        <a:t>сільських, селищних, міських </a:t>
                      </a:r>
                      <a:endParaRPr lang="ru-RU" sz="1500" dirty="0">
                        <a:effectLst/>
                      </a:endParaRPr>
                    </a:p>
                    <a:p>
                      <a:pPr>
                        <a:lnSpc>
                          <a:spcPct val="115000"/>
                        </a:lnSpc>
                        <a:spcAft>
                          <a:spcPts val="0"/>
                        </a:spcAft>
                      </a:pPr>
                      <a:r>
                        <a:rPr lang="uk-UA" sz="1500" dirty="0">
                          <a:effectLst/>
                        </a:rPr>
                        <a:t>рад, закладах професійної </a:t>
                      </a:r>
                      <a:endParaRPr lang="ru-RU" sz="1500" dirty="0">
                        <a:effectLst/>
                      </a:endParaRPr>
                    </a:p>
                    <a:p>
                      <a:pPr>
                        <a:lnSpc>
                          <a:spcPct val="115000"/>
                        </a:lnSpc>
                        <a:spcAft>
                          <a:spcPts val="0"/>
                        </a:spcAft>
                      </a:pPr>
                      <a:r>
                        <a:rPr lang="uk-UA" sz="1500" dirty="0">
                          <a:effectLst/>
                        </a:rPr>
                        <a:t>(професійно-технічної) освіти, </a:t>
                      </a:r>
                      <a:endParaRPr lang="ru-RU" sz="1500" dirty="0">
                        <a:effectLst/>
                      </a:endParaRPr>
                    </a:p>
                    <a:p>
                      <a:pPr>
                        <a:lnSpc>
                          <a:spcPct val="115000"/>
                        </a:lnSpc>
                        <a:spcAft>
                          <a:spcPts val="0"/>
                        </a:spcAft>
                      </a:pPr>
                      <a:r>
                        <a:rPr lang="uk-UA" sz="1500" dirty="0">
                          <a:effectLst/>
                        </a:rPr>
                        <a:t>фахової </a:t>
                      </a:r>
                      <a:r>
                        <a:rPr lang="uk-UA" sz="1500" dirty="0" err="1">
                          <a:effectLst/>
                        </a:rPr>
                        <a:t>передвищої</a:t>
                      </a:r>
                      <a:r>
                        <a:rPr lang="uk-UA" sz="1500" dirty="0">
                          <a:effectLst/>
                        </a:rPr>
                        <a:t> та вищої </a:t>
                      </a:r>
                      <a:endParaRPr lang="ru-RU" sz="1500" dirty="0">
                        <a:effectLst/>
                      </a:endParaRPr>
                    </a:p>
                    <a:p>
                      <a:pPr>
                        <a:lnSpc>
                          <a:spcPct val="115000"/>
                        </a:lnSpc>
                        <a:spcAft>
                          <a:spcPts val="0"/>
                        </a:spcAft>
                      </a:pPr>
                      <a:r>
                        <a:rPr lang="uk-UA" sz="1500" dirty="0">
                          <a:effectLst/>
                        </a:rPr>
                        <a:t>освіти, які мають відокремлені </a:t>
                      </a:r>
                      <a:endParaRPr lang="ru-RU" sz="1500" dirty="0">
                        <a:effectLst/>
                      </a:endParaRPr>
                    </a:p>
                    <a:p>
                      <a:pPr>
                        <a:lnSpc>
                          <a:spcPct val="115000"/>
                        </a:lnSpc>
                        <a:spcAft>
                          <a:spcPts val="0"/>
                        </a:spcAft>
                      </a:pPr>
                      <a:r>
                        <a:rPr lang="uk-UA" sz="1500" dirty="0">
                          <a:effectLst/>
                        </a:rPr>
                        <a:t>структурні підрозділи</a:t>
                      </a:r>
                      <a:endParaRPr lang="ru-RU" sz="1500" dirty="0">
                        <a:effectLst/>
                      </a:endParaRPr>
                    </a:p>
                  </a:txBody>
                  <a:tcPr marL="48372" marR="48372" marT="0" marB="0"/>
                </a:tc>
                <a:tc>
                  <a:txBody>
                    <a:bodyPr/>
                    <a:lstStyle/>
                    <a:p>
                      <a:pPr>
                        <a:lnSpc>
                          <a:spcPct val="115000"/>
                        </a:lnSpc>
                        <a:spcAft>
                          <a:spcPts val="0"/>
                        </a:spcAft>
                      </a:pPr>
                      <a:r>
                        <a:rPr lang="uk-UA" sz="1500" dirty="0">
                          <a:effectLst/>
                        </a:rPr>
                        <a:t>приймають рішення не пізніше 25 квітня (п.8 р.2) про: </a:t>
                      </a:r>
                      <a:endParaRPr lang="ru-RU" sz="1500" dirty="0">
                        <a:effectLst/>
                      </a:endParaRPr>
                    </a:p>
                    <a:p>
                      <a:pPr>
                        <a:lnSpc>
                          <a:spcPct val="115000"/>
                        </a:lnSpc>
                        <a:spcAft>
                          <a:spcPts val="0"/>
                        </a:spcAft>
                      </a:pPr>
                      <a:r>
                        <a:rPr lang="uk-UA" sz="1500" dirty="0">
                          <a:effectLst/>
                        </a:rPr>
                        <a:t>- відповідність (невідповідність) займаним посадам педагогічних працівників підпорядкованих закладів освіти, відокремлених структурних підрозділів (в яких працює менше 16 педагогічних працівників), а також керівників підпорядкованих закладів освіти;</a:t>
                      </a:r>
                      <a:endParaRPr lang="ru-RU" sz="1500" dirty="0">
                        <a:effectLst/>
                      </a:endParaRPr>
                    </a:p>
                    <a:p>
                      <a:pPr>
                        <a:lnSpc>
                          <a:spcPct val="115000"/>
                        </a:lnSpc>
                        <a:spcAft>
                          <a:spcPts val="0"/>
                        </a:spcAft>
                      </a:pPr>
                      <a:r>
                        <a:rPr lang="uk-UA" sz="1500" dirty="0">
                          <a:effectLst/>
                        </a:rPr>
                        <a:t>- присвоєння (підтвердження) кваліфікаційних категорій і педагогічних звань або про відмову в такому присвоєнні (підтвердженні) (у тому числі керівникам закладів освіти, які викладають навчальні предмети (інтегровані курси);</a:t>
                      </a:r>
                      <a:endParaRPr lang="ru-RU" sz="1500" dirty="0">
                        <a:effectLst/>
                      </a:endParaRPr>
                    </a:p>
                    <a:p>
                      <a:pPr>
                        <a:lnSpc>
                          <a:spcPct val="115000"/>
                        </a:lnSpc>
                        <a:spcAft>
                          <a:spcPts val="0"/>
                        </a:spcAft>
                      </a:pPr>
                      <a:r>
                        <a:rPr lang="uk-UA" sz="1500" dirty="0">
                          <a:effectLst/>
                        </a:rPr>
                        <a:t>- розглядають апеляції на рішення атестаційних комісій 1 рівня.</a:t>
                      </a:r>
                      <a:endParaRPr lang="ru-RU" sz="1500" dirty="0">
                        <a:effectLst/>
                        <a:latin typeface="Calibri"/>
                        <a:ea typeface="Calibri"/>
                        <a:cs typeface="Times New Roman"/>
                      </a:endParaRPr>
                    </a:p>
                  </a:txBody>
                  <a:tcPr marL="48372" marR="48372" marT="0" marB="0"/>
                </a:tc>
                <a:extLst>
                  <a:ext uri="{0D108BD9-81ED-4DB2-BD59-A6C34878D82A}">
                    <a16:rowId xmlns:a16="http://schemas.microsoft.com/office/drawing/2014/main" val="10001"/>
                  </a:ext>
                </a:extLst>
              </a:tr>
              <a:tr h="2259847">
                <a:tc>
                  <a:txBody>
                    <a:bodyPr/>
                    <a:lstStyle/>
                    <a:p>
                      <a:pPr>
                        <a:lnSpc>
                          <a:spcPct val="115000"/>
                        </a:lnSpc>
                        <a:spcAft>
                          <a:spcPts val="0"/>
                        </a:spcAft>
                      </a:pPr>
                      <a:r>
                        <a:rPr lang="uk-UA" sz="1400">
                          <a:effectLst/>
                        </a:rPr>
                        <a:t>Атестаційні </a:t>
                      </a:r>
                      <a:endParaRPr lang="ru-RU" sz="1400">
                        <a:effectLst/>
                      </a:endParaRPr>
                    </a:p>
                    <a:p>
                      <a:pPr>
                        <a:lnSpc>
                          <a:spcPct val="115000"/>
                        </a:lnSpc>
                        <a:spcAft>
                          <a:spcPts val="0"/>
                        </a:spcAft>
                      </a:pPr>
                      <a:r>
                        <a:rPr lang="uk-UA" sz="1400">
                          <a:effectLst/>
                        </a:rPr>
                        <a:t>комісії </a:t>
                      </a:r>
                      <a:endParaRPr lang="ru-RU" sz="1400">
                        <a:effectLst/>
                      </a:endParaRPr>
                    </a:p>
                    <a:p>
                      <a:pPr>
                        <a:lnSpc>
                          <a:spcPct val="115000"/>
                        </a:lnSpc>
                        <a:spcAft>
                          <a:spcPts val="0"/>
                        </a:spcAft>
                      </a:pPr>
                      <a:r>
                        <a:rPr lang="uk-UA" sz="1400">
                          <a:effectLst/>
                        </a:rPr>
                        <a:t>ІІI рівня</a:t>
                      </a:r>
                      <a:endParaRPr lang="ru-RU" sz="1400">
                        <a:effectLst/>
                      </a:endParaRPr>
                    </a:p>
                    <a:p>
                      <a:pPr>
                        <a:lnSpc>
                          <a:spcPct val="115000"/>
                        </a:lnSpc>
                        <a:spcAft>
                          <a:spcPts val="0"/>
                        </a:spcAft>
                      </a:pPr>
                      <a:r>
                        <a:rPr lang="uk-UA" sz="1400">
                          <a:effectLst/>
                        </a:rPr>
                        <a:t> </a:t>
                      </a:r>
                      <a:endParaRPr lang="ru-RU" sz="1400">
                        <a:effectLst/>
                        <a:latin typeface="Calibri"/>
                        <a:ea typeface="Calibri"/>
                        <a:cs typeface="Times New Roman"/>
                      </a:endParaRPr>
                    </a:p>
                  </a:txBody>
                  <a:tcPr marL="48372" marR="48372" marT="0" marB="0"/>
                </a:tc>
                <a:tc>
                  <a:txBody>
                    <a:bodyPr/>
                    <a:lstStyle/>
                    <a:p>
                      <a:pPr>
                        <a:lnSpc>
                          <a:spcPct val="115000"/>
                        </a:lnSpc>
                        <a:spcAft>
                          <a:spcPts val="0"/>
                        </a:spcAft>
                      </a:pPr>
                      <a:endParaRPr lang="uk-UA" sz="1500" dirty="0">
                        <a:effectLst/>
                      </a:endParaRPr>
                    </a:p>
                    <a:p>
                      <a:pPr>
                        <a:lnSpc>
                          <a:spcPct val="115000"/>
                        </a:lnSpc>
                        <a:spcAft>
                          <a:spcPts val="0"/>
                        </a:spcAft>
                      </a:pPr>
                      <a:r>
                        <a:rPr lang="uk-UA" sz="1500" dirty="0">
                          <a:effectLst/>
                        </a:rPr>
                        <a:t>створюються в Міністерстві </a:t>
                      </a:r>
                      <a:endParaRPr lang="ru-RU" sz="1500" dirty="0">
                        <a:effectLst/>
                      </a:endParaRPr>
                    </a:p>
                    <a:p>
                      <a:pPr>
                        <a:lnSpc>
                          <a:spcPct val="115000"/>
                        </a:lnSpc>
                        <a:spcAft>
                          <a:spcPts val="0"/>
                        </a:spcAft>
                      </a:pPr>
                      <a:r>
                        <a:rPr lang="uk-UA" sz="1500" dirty="0">
                          <a:effectLst/>
                        </a:rPr>
                        <a:t>освіти і науки, молоді та спорту </a:t>
                      </a:r>
                      <a:endParaRPr lang="ru-RU" sz="1500" dirty="0">
                        <a:effectLst/>
                      </a:endParaRPr>
                    </a:p>
                    <a:p>
                      <a:pPr>
                        <a:lnSpc>
                          <a:spcPct val="115000"/>
                        </a:lnSpc>
                        <a:spcAft>
                          <a:spcPts val="0"/>
                        </a:spcAft>
                      </a:pPr>
                      <a:r>
                        <a:rPr lang="uk-UA" sz="1500" dirty="0">
                          <a:effectLst/>
                        </a:rPr>
                        <a:t>Автономної Республіки Крим, </a:t>
                      </a:r>
                      <a:endParaRPr lang="ru-RU" sz="1500" dirty="0">
                        <a:effectLst/>
                      </a:endParaRPr>
                    </a:p>
                    <a:p>
                      <a:pPr>
                        <a:lnSpc>
                          <a:spcPct val="115000"/>
                        </a:lnSpc>
                        <a:spcAft>
                          <a:spcPts val="0"/>
                        </a:spcAft>
                      </a:pPr>
                      <a:r>
                        <a:rPr lang="uk-UA" sz="1500" dirty="0">
                          <a:effectLst/>
                        </a:rPr>
                        <a:t>органах управління у сфері </a:t>
                      </a:r>
                      <a:endParaRPr lang="ru-RU" sz="1500" dirty="0">
                        <a:effectLst/>
                      </a:endParaRPr>
                    </a:p>
                    <a:p>
                      <a:pPr>
                        <a:lnSpc>
                          <a:spcPct val="115000"/>
                        </a:lnSpc>
                        <a:spcAft>
                          <a:spcPts val="0"/>
                        </a:spcAft>
                      </a:pPr>
                      <a:r>
                        <a:rPr lang="uk-UA" sz="1500" dirty="0">
                          <a:effectLst/>
                        </a:rPr>
                        <a:t>освіти обласних, Київської </a:t>
                      </a:r>
                      <a:endParaRPr lang="ru-RU" sz="1500" dirty="0">
                        <a:effectLst/>
                      </a:endParaRPr>
                    </a:p>
                    <a:p>
                      <a:pPr>
                        <a:lnSpc>
                          <a:spcPct val="115000"/>
                        </a:lnSpc>
                        <a:spcAft>
                          <a:spcPts val="0"/>
                        </a:spcAft>
                      </a:pPr>
                      <a:r>
                        <a:rPr lang="uk-UA" sz="1500" dirty="0">
                          <a:effectLst/>
                        </a:rPr>
                        <a:t>та Севастопольської міських </a:t>
                      </a:r>
                      <a:endParaRPr lang="ru-RU" sz="1500" dirty="0">
                        <a:effectLst/>
                      </a:endParaRPr>
                    </a:p>
                    <a:p>
                      <a:pPr>
                        <a:lnSpc>
                          <a:spcPct val="115000"/>
                        </a:lnSpc>
                        <a:spcAft>
                          <a:spcPts val="0"/>
                        </a:spcAft>
                      </a:pPr>
                      <a:r>
                        <a:rPr lang="uk-UA" sz="1500" dirty="0">
                          <a:effectLst/>
                        </a:rPr>
                        <a:t>державних адміністрацій</a:t>
                      </a:r>
                      <a:endParaRPr lang="ru-RU" sz="1500" dirty="0">
                        <a:effectLst/>
                      </a:endParaRPr>
                    </a:p>
                    <a:p>
                      <a:pPr>
                        <a:lnSpc>
                          <a:spcPct val="115000"/>
                        </a:lnSpc>
                        <a:spcAft>
                          <a:spcPts val="0"/>
                        </a:spcAft>
                      </a:pPr>
                      <a:r>
                        <a:rPr lang="uk-UA" sz="1500" dirty="0">
                          <a:effectLst/>
                        </a:rPr>
                        <a:t> </a:t>
                      </a:r>
                      <a:endParaRPr lang="ru-RU" sz="1500" dirty="0">
                        <a:effectLst/>
                        <a:latin typeface="Calibri"/>
                        <a:ea typeface="Calibri"/>
                        <a:cs typeface="Times New Roman"/>
                      </a:endParaRPr>
                    </a:p>
                  </a:txBody>
                  <a:tcPr marL="48372" marR="48372" marT="0" marB="0"/>
                </a:tc>
                <a:tc>
                  <a:txBody>
                    <a:bodyPr/>
                    <a:lstStyle/>
                    <a:p>
                      <a:pPr>
                        <a:lnSpc>
                          <a:spcPct val="115000"/>
                        </a:lnSpc>
                        <a:spcAft>
                          <a:spcPts val="0"/>
                        </a:spcAft>
                      </a:pPr>
                      <a:r>
                        <a:rPr lang="uk-UA" sz="1500" dirty="0">
                          <a:effectLst/>
                        </a:rPr>
                        <a:t>приймають рішення не пізніше 25 квітня (п.8 р.2) про: </a:t>
                      </a:r>
                      <a:endParaRPr lang="ru-RU" sz="1500" dirty="0">
                        <a:effectLst/>
                      </a:endParaRPr>
                    </a:p>
                    <a:p>
                      <a:pPr>
                        <a:lnSpc>
                          <a:spcPct val="115000"/>
                        </a:lnSpc>
                        <a:spcAft>
                          <a:spcPts val="0"/>
                        </a:spcAft>
                      </a:pPr>
                      <a:r>
                        <a:rPr lang="uk-UA" sz="1500" dirty="0">
                          <a:effectLst/>
                        </a:rPr>
                        <a:t>- відповідність (невідповідність) керівників підпорядкованих закладів освіти, відокремлених структурних підрозділів займаним посадам та присвоєння (підтвердження) кваліфікаційних категорій;</a:t>
                      </a:r>
                      <a:endParaRPr lang="ru-RU" sz="1500" dirty="0">
                        <a:effectLst/>
                      </a:endParaRPr>
                    </a:p>
                    <a:p>
                      <a:pPr>
                        <a:lnSpc>
                          <a:spcPct val="115000"/>
                        </a:lnSpc>
                        <a:spcAft>
                          <a:spcPts val="0"/>
                        </a:spcAft>
                      </a:pPr>
                      <a:r>
                        <a:rPr lang="uk-UA" sz="1500" dirty="0">
                          <a:effectLst/>
                        </a:rPr>
                        <a:t>- присвоєння (підтвердження) педагогічних звань або про відмову в такому присвоєнні (підтвердженні) керівникам закладів освіти, підпорядкованих Міністерству освіти і науки, молоді та спорту Автономної Республіки Крим, обласним, Київській та Севастопольській міським державним адміністраціям;</a:t>
                      </a:r>
                      <a:endParaRPr lang="ru-RU" sz="1500" dirty="0">
                        <a:effectLst/>
                      </a:endParaRPr>
                    </a:p>
                    <a:p>
                      <a:pPr>
                        <a:lnSpc>
                          <a:spcPct val="115000"/>
                        </a:lnSpc>
                        <a:spcAft>
                          <a:spcPts val="0"/>
                        </a:spcAft>
                      </a:pPr>
                      <a:r>
                        <a:rPr lang="uk-UA" sz="1500" dirty="0">
                          <a:effectLst/>
                        </a:rPr>
                        <a:t>- розглядають апеляції на рішення атестаційних комісій 1 рівня підпорядкованих закладів освіти та атестаційних комісій 2 рівня</a:t>
                      </a:r>
                      <a:endParaRPr lang="ru-RU" sz="1500" dirty="0">
                        <a:effectLst/>
                        <a:latin typeface="Calibri"/>
                        <a:ea typeface="Calibri"/>
                        <a:cs typeface="Times New Roman"/>
                      </a:endParaRPr>
                    </a:p>
                  </a:txBody>
                  <a:tcPr marL="48372" marR="48372"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91881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0" y="2008131"/>
            <a:ext cx="4038243" cy="3600450"/>
          </a:xfrm>
          <a:prstGeom prst="ellipse">
            <a:avLst/>
          </a:prstGeom>
          <a:solidFill>
            <a:srgbClr val="FFFFCC"/>
          </a:solidFill>
        </p:spPr>
        <p:style>
          <a:lnRef idx="2">
            <a:schemeClr val="accent6"/>
          </a:lnRef>
          <a:fillRef idx="1">
            <a:schemeClr val="lt1"/>
          </a:fillRef>
          <a:effectRef idx="0">
            <a:schemeClr val="accent6"/>
          </a:effectRef>
          <a:fontRef idx="minor">
            <a:schemeClr val="dk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07000"/>
              </a:lnSpc>
              <a:defRPr/>
            </a:pPr>
            <a:r>
              <a:rPr lang="uk-UA" altLang="x-none" dirty="0">
                <a:solidFill>
                  <a:srgbClr val="000000"/>
                </a:solidFill>
                <a:latin typeface="Times New Roman" panose="02020603050405020304" pitchFamily="18" charset="0"/>
                <a:cs typeface="Times New Roman" panose="02020603050405020304" pitchFamily="18" charset="0"/>
              </a:rPr>
              <a:t>Головою атестаційної комісії </a:t>
            </a:r>
            <a:r>
              <a:rPr lang="en-US" altLang="x-none" dirty="0">
                <a:solidFill>
                  <a:srgbClr val="000000"/>
                </a:solidFill>
                <a:latin typeface="Times New Roman" panose="02020603050405020304" pitchFamily="18" charset="0"/>
                <a:cs typeface="Times New Roman" panose="02020603050405020304" pitchFamily="18" charset="0"/>
              </a:rPr>
              <a:t>I</a:t>
            </a:r>
            <a:r>
              <a:rPr lang="uk-UA" altLang="x-none" dirty="0">
                <a:solidFill>
                  <a:srgbClr val="000000"/>
                </a:solidFill>
                <a:latin typeface="Times New Roman" panose="02020603050405020304" pitchFamily="18" charset="0"/>
                <a:cs typeface="Times New Roman" panose="02020603050405020304" pitchFamily="18" charset="0"/>
              </a:rPr>
              <a:t> // ІІ</a:t>
            </a:r>
            <a:r>
              <a:rPr lang="en-US" altLang="x-none" dirty="0">
                <a:solidFill>
                  <a:srgbClr val="000000"/>
                </a:solidFill>
                <a:latin typeface="Times New Roman" panose="02020603050405020304" pitchFamily="18" charset="0"/>
                <a:cs typeface="Times New Roman" panose="02020603050405020304" pitchFamily="18" charset="0"/>
              </a:rPr>
              <a:t> </a:t>
            </a:r>
            <a:r>
              <a:rPr lang="uk-UA" altLang="x-none" dirty="0">
                <a:solidFill>
                  <a:srgbClr val="000000"/>
                </a:solidFill>
                <a:latin typeface="Times New Roman" panose="02020603050405020304" pitchFamily="18" charset="0"/>
                <a:cs typeface="Times New Roman" panose="02020603050405020304" pitchFamily="18" charset="0"/>
              </a:rPr>
              <a:t>рівня </a:t>
            </a:r>
          </a:p>
          <a:p>
            <a:pPr algn="ctr">
              <a:lnSpc>
                <a:spcPct val="107000"/>
              </a:lnSpc>
              <a:defRPr/>
            </a:pPr>
            <a:r>
              <a:rPr lang="uk-UA" altLang="x-none" dirty="0">
                <a:solidFill>
                  <a:srgbClr val="000000"/>
                </a:solidFill>
                <a:latin typeface="Times New Roman" panose="02020603050405020304" pitchFamily="18" charset="0"/>
                <a:cs typeface="Times New Roman" panose="02020603050405020304" pitchFamily="18" charset="0"/>
              </a:rPr>
              <a:t>є керівник (заступник керівника) </a:t>
            </a:r>
          </a:p>
          <a:p>
            <a:pPr algn="ctr">
              <a:lnSpc>
                <a:spcPct val="107000"/>
              </a:lnSpc>
              <a:defRPr/>
            </a:pPr>
            <a:r>
              <a:rPr lang="uk-UA" altLang="x-none" dirty="0">
                <a:solidFill>
                  <a:srgbClr val="000000"/>
                </a:solidFill>
                <a:latin typeface="Times New Roman" panose="02020603050405020304" pitchFamily="18" charset="0"/>
                <a:cs typeface="Times New Roman" panose="02020603050405020304" pitchFamily="18" charset="0"/>
              </a:rPr>
              <a:t>закладу освіти // органу управління у сфері освіти.</a:t>
            </a:r>
            <a:endParaRPr lang="uk-UA" altLang="x-none" dirty="0">
              <a:solidFill>
                <a:srgbClr val="000000"/>
              </a:solidFill>
              <a:ea typeface="Calibri" panose="020F0502020204030204" pitchFamily="34" charset="0"/>
              <a:cs typeface="Times New Roman" panose="02020603050405020304" pitchFamily="18" charset="0"/>
            </a:endParaRPr>
          </a:p>
        </p:txBody>
      </p:sp>
      <p:sp>
        <p:nvSpPr>
          <p:cNvPr id="5" name="Прямокутник 4"/>
          <p:cNvSpPr/>
          <p:nvPr/>
        </p:nvSpPr>
        <p:spPr>
          <a:xfrm>
            <a:off x="4253261" y="780184"/>
            <a:ext cx="7772440" cy="1963016"/>
          </a:xfrm>
          <a:prstGeom prst="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defRPr/>
            </a:pPr>
            <a:r>
              <a:rPr lang="uk-UA" altLang="x-none" dirty="0">
                <a:solidFill>
                  <a:srgbClr val="000000"/>
                </a:solidFill>
                <a:latin typeface="Times New Roman" panose="02020603050405020304" pitchFamily="18" charset="0"/>
                <a:cs typeface="Times New Roman" panose="02020603050405020304" pitchFamily="18" charset="0"/>
              </a:rPr>
              <a:t>Керівник (заступник керівника) закладу освіти, органу управління у сфері освіти не можуть головувати на засіданні атестаційної комісії у разі проходження ними атестації відповідно до Положення.</a:t>
            </a:r>
          </a:p>
          <a:p>
            <a:pPr algn="just">
              <a:defRPr/>
            </a:pPr>
            <a:r>
              <a:rPr lang="uk-UA" altLang="x-none" sz="1600" i="1" dirty="0">
                <a:solidFill>
                  <a:srgbClr val="000000"/>
                </a:solidFill>
                <a:latin typeface="Times New Roman" panose="02020603050405020304" pitchFamily="18" charset="0"/>
                <a:cs typeface="Times New Roman" panose="02020603050405020304" pitchFamily="18" charset="0"/>
              </a:rPr>
              <a:t>У такому разі на засіданні атестаційної комісії члени атестаційної комісії обирають особу, яка виконує обов’язки голови атестаційної комісії, повноваження якої поширюються на роботу атестаційної комісії до завершення атестації керівника (заступника керівника) закладу освіти.</a:t>
            </a:r>
            <a:endParaRPr lang="x-none" altLang="x-none" sz="1600" i="1" dirty="0">
              <a:solidFill>
                <a:srgbClr val="000000"/>
              </a:solidFill>
            </a:endParaRPr>
          </a:p>
        </p:txBody>
      </p:sp>
      <p:sp>
        <p:nvSpPr>
          <p:cNvPr id="6" name="Прямокутник: округлені кути 5"/>
          <p:cNvSpPr/>
          <p:nvPr/>
        </p:nvSpPr>
        <p:spPr>
          <a:xfrm>
            <a:off x="4450770" y="2797897"/>
            <a:ext cx="7328974" cy="29527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07000"/>
              </a:lnSpc>
              <a:defRPr/>
            </a:pPr>
            <a:r>
              <a:rPr lang="uk-UA" altLang="x-none" dirty="0">
                <a:solidFill>
                  <a:srgbClr val="000000"/>
                </a:solidFill>
                <a:latin typeface="Times New Roman" panose="02020603050405020304" pitchFamily="18" charset="0"/>
                <a:cs typeface="Times New Roman" panose="02020603050405020304" pitchFamily="18" charset="0"/>
              </a:rPr>
              <a:t>Голова атестаційної комісії проводить засідання атестаційної комісії, бере участь у голосуванні під час прийняття рішень атестаційної комісії, підписує протоколи засідань атестаційної комісії та атестаційні листи.</a:t>
            </a:r>
            <a:endParaRPr lang="uk-UA" altLang="x-none" sz="1000" dirty="0">
              <a:solidFill>
                <a:srgbClr val="000000"/>
              </a:solidFill>
              <a:ea typeface="Calibri" panose="020F0502020204030204" pitchFamily="34" charset="0"/>
              <a:cs typeface="Times New Roman" panose="02020603050405020304" pitchFamily="18" charset="0"/>
            </a:endParaRPr>
          </a:p>
          <a:p>
            <a:pPr algn="just">
              <a:lnSpc>
                <a:spcPct val="107000"/>
              </a:lnSpc>
              <a:defRPr/>
            </a:pPr>
            <a:r>
              <a:rPr lang="uk-UA" altLang="x-none" dirty="0">
                <a:solidFill>
                  <a:srgbClr val="000000"/>
                </a:solidFill>
                <a:latin typeface="Times New Roman" panose="02020603050405020304" pitchFamily="18" charset="0"/>
                <a:cs typeface="Times New Roman" panose="02020603050405020304" pitchFamily="18" charset="0"/>
              </a:rPr>
              <a:t>За наявності обставин, які об’єктивно унеможливлюють проведення засідання комісії очно (воєнний стан, надзвичайна ситуація, карантинні обмеження тощо), голова атестаційної комісії може прийняти рішення про проведення засідання в режимі </a:t>
            </a:r>
            <a:r>
              <a:rPr lang="uk-UA" altLang="x-none" dirty="0" err="1">
                <a:solidFill>
                  <a:srgbClr val="000000"/>
                </a:solidFill>
                <a:latin typeface="Times New Roman" panose="02020603050405020304" pitchFamily="18" charset="0"/>
                <a:cs typeface="Times New Roman" panose="02020603050405020304" pitchFamily="18" charset="0"/>
              </a:rPr>
              <a:t>відеоконференцзв’язку</a:t>
            </a:r>
            <a:r>
              <a:rPr lang="uk-UA" altLang="x-none" dirty="0">
                <a:solidFill>
                  <a:srgbClr val="000000"/>
                </a:solidFill>
                <a:latin typeface="Times New Roman" panose="02020603050405020304" pitchFamily="18" charset="0"/>
                <a:cs typeface="Times New Roman" panose="02020603050405020304" pitchFamily="18" charset="0"/>
              </a:rPr>
              <a:t>.</a:t>
            </a:r>
            <a:endParaRPr lang="uk-UA" altLang="x-none" dirty="0">
              <a:solidFill>
                <a:srgbClr val="000000"/>
              </a:solidFill>
              <a:cs typeface="Calibri" panose="020F0502020204030204" pitchFamily="34" charset="0"/>
            </a:endParaRPr>
          </a:p>
        </p:txBody>
      </p:sp>
      <p:pic>
        <p:nvPicPr>
          <p:cNvPr id="29702" name="Picture 5" descr="beruf00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724" y="707847"/>
            <a:ext cx="1935131"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Заголовок 1">
            <a:extLst>
              <a:ext uri="{FF2B5EF4-FFF2-40B4-BE49-F238E27FC236}">
                <a16:creationId xmlns:a16="http://schemas.microsoft.com/office/drawing/2014/main" id="{F3DB7438-8CF2-4CB8-AC10-DBE4A5AE3771}"/>
              </a:ext>
            </a:extLst>
          </p:cNvPr>
          <p:cNvSpPr>
            <a:spLocks noGrp="1"/>
          </p:cNvSpPr>
          <p:nvPr>
            <p:ph type="title"/>
          </p:nvPr>
        </p:nvSpPr>
        <p:spPr>
          <a:xfrm>
            <a:off x="2251363" y="0"/>
            <a:ext cx="9940637" cy="780184"/>
          </a:xfrm>
        </p:spPr>
        <p:txBody>
          <a:bodyPr/>
          <a:lstStyle/>
          <a:p>
            <a:r>
              <a:rPr lang="ru-RU" b="1" dirty="0" err="1">
                <a:solidFill>
                  <a:srgbClr val="1F464B"/>
                </a:solidFill>
              </a:rPr>
              <a:t>Повноваження</a:t>
            </a:r>
            <a:r>
              <a:rPr lang="ru-RU" b="1" dirty="0">
                <a:solidFill>
                  <a:srgbClr val="1F464B"/>
                </a:solidFill>
              </a:rPr>
              <a:t> </a:t>
            </a:r>
            <a:r>
              <a:rPr lang="ru-RU" b="1" dirty="0" err="1">
                <a:solidFill>
                  <a:srgbClr val="1F464B"/>
                </a:solidFill>
              </a:rPr>
              <a:t>голови</a:t>
            </a:r>
            <a:r>
              <a:rPr lang="ru-RU" b="1" dirty="0">
                <a:solidFill>
                  <a:srgbClr val="1F464B"/>
                </a:solidFill>
              </a:rPr>
              <a:t> </a:t>
            </a:r>
            <a:r>
              <a:rPr lang="ru-RU" b="1" dirty="0" err="1">
                <a:solidFill>
                  <a:srgbClr val="1F464B"/>
                </a:solidFill>
              </a:rPr>
              <a:t>атестаційної</a:t>
            </a:r>
            <a:r>
              <a:rPr lang="ru-RU" b="1" dirty="0">
                <a:solidFill>
                  <a:srgbClr val="1F464B"/>
                </a:solidFill>
              </a:rPr>
              <a:t> </a:t>
            </a:r>
            <a:r>
              <a:rPr lang="ru-RU" b="1" dirty="0" err="1">
                <a:solidFill>
                  <a:srgbClr val="1F464B"/>
                </a:solidFill>
              </a:rPr>
              <a:t>комісії</a:t>
            </a:r>
            <a:endParaRPr lang="ru-RU" b="1" dirty="0">
              <a:solidFill>
                <a:srgbClr val="1F464B"/>
              </a:solidFill>
            </a:endParaRPr>
          </a:p>
        </p:txBody>
      </p:sp>
      <p:sp>
        <p:nvSpPr>
          <p:cNvPr id="8" name="Прямоугольник 7">
            <a:extLst>
              <a:ext uri="{FF2B5EF4-FFF2-40B4-BE49-F238E27FC236}">
                <a16:creationId xmlns:a16="http://schemas.microsoft.com/office/drawing/2014/main" id="{CC25EB31-2CAF-44E0-8871-44D460742621}"/>
              </a:ext>
            </a:extLst>
          </p:cNvPr>
          <p:cNvSpPr/>
          <p:nvPr/>
        </p:nvSpPr>
        <p:spPr>
          <a:xfrm>
            <a:off x="696036" y="5771372"/>
            <a:ext cx="11495964" cy="1015663"/>
          </a:xfrm>
          <a:prstGeom prst="rect">
            <a:avLst/>
          </a:prstGeom>
          <a:noFill/>
          <a:ln>
            <a:solidFill>
              <a:schemeClr val="accent6">
                <a:lumMod val="75000"/>
              </a:schemeClr>
            </a:solidFill>
          </a:ln>
        </p:spPr>
        <p:txBody>
          <a:bodyPr wrap="square">
            <a:spAutoFit/>
          </a:bodyPr>
          <a:lstStyle/>
          <a:p>
            <a:r>
              <a:rPr lang="ru-RU" sz="2000" dirty="0">
                <a:solidFill>
                  <a:prstClr val="black"/>
                </a:solidFill>
              </a:rPr>
              <a:t>За </a:t>
            </a:r>
            <a:r>
              <a:rPr lang="ru-RU" sz="2000" dirty="0" err="1">
                <a:solidFill>
                  <a:prstClr val="black"/>
                </a:solidFill>
              </a:rPr>
              <a:t>наявності</a:t>
            </a:r>
            <a:r>
              <a:rPr lang="ru-RU" sz="2000" dirty="0">
                <a:solidFill>
                  <a:prstClr val="black"/>
                </a:solidFill>
              </a:rPr>
              <a:t> </a:t>
            </a:r>
            <a:r>
              <a:rPr lang="ru-RU" sz="2000" dirty="0" err="1">
                <a:solidFill>
                  <a:prstClr val="black"/>
                </a:solidFill>
              </a:rPr>
              <a:t>обставин</a:t>
            </a:r>
            <a:r>
              <a:rPr lang="ru-RU" sz="2000" dirty="0">
                <a:solidFill>
                  <a:prstClr val="black"/>
                </a:solidFill>
              </a:rPr>
              <a:t>, </a:t>
            </a:r>
            <a:r>
              <a:rPr lang="ru-RU" sz="2000" dirty="0" err="1">
                <a:solidFill>
                  <a:prstClr val="black"/>
                </a:solidFill>
              </a:rPr>
              <a:t>які</a:t>
            </a:r>
            <a:r>
              <a:rPr lang="ru-RU" sz="2000" dirty="0">
                <a:solidFill>
                  <a:prstClr val="black"/>
                </a:solidFill>
              </a:rPr>
              <a:t> </a:t>
            </a:r>
            <a:r>
              <a:rPr lang="ru-RU" sz="2000" dirty="0" err="1">
                <a:solidFill>
                  <a:prstClr val="black"/>
                </a:solidFill>
              </a:rPr>
              <a:t>об’єктивно</a:t>
            </a:r>
            <a:r>
              <a:rPr lang="ru-RU" sz="2000" dirty="0">
                <a:solidFill>
                  <a:prstClr val="black"/>
                </a:solidFill>
              </a:rPr>
              <a:t> </a:t>
            </a:r>
            <a:r>
              <a:rPr lang="ru-RU" sz="2000" dirty="0" err="1">
                <a:solidFill>
                  <a:prstClr val="black"/>
                </a:solidFill>
              </a:rPr>
              <a:t>унеможливлюють</a:t>
            </a:r>
            <a:r>
              <a:rPr lang="ru-RU" sz="2000" dirty="0">
                <a:solidFill>
                  <a:prstClr val="black"/>
                </a:solidFill>
              </a:rPr>
              <a:t> </a:t>
            </a:r>
            <a:r>
              <a:rPr lang="ru-RU" sz="2000" dirty="0" err="1">
                <a:solidFill>
                  <a:prstClr val="black"/>
                </a:solidFill>
              </a:rPr>
              <a:t>проведення</a:t>
            </a:r>
            <a:r>
              <a:rPr lang="ru-RU" sz="2000" dirty="0">
                <a:solidFill>
                  <a:prstClr val="black"/>
                </a:solidFill>
              </a:rPr>
              <a:t> </a:t>
            </a:r>
            <a:r>
              <a:rPr lang="ru-RU" sz="2000" dirty="0" err="1">
                <a:solidFill>
                  <a:prstClr val="black"/>
                </a:solidFill>
              </a:rPr>
              <a:t>засідання</a:t>
            </a:r>
            <a:r>
              <a:rPr lang="ru-RU" sz="2000" dirty="0">
                <a:solidFill>
                  <a:prstClr val="black"/>
                </a:solidFill>
              </a:rPr>
              <a:t> </a:t>
            </a:r>
            <a:r>
              <a:rPr lang="ru-RU" sz="2000" dirty="0" err="1">
                <a:solidFill>
                  <a:prstClr val="black"/>
                </a:solidFill>
              </a:rPr>
              <a:t>комісії</a:t>
            </a:r>
            <a:r>
              <a:rPr lang="ru-RU" sz="2000" dirty="0">
                <a:solidFill>
                  <a:prstClr val="black"/>
                </a:solidFill>
              </a:rPr>
              <a:t> очно (</a:t>
            </a:r>
            <a:r>
              <a:rPr lang="ru-RU" sz="2000" dirty="0" err="1">
                <a:solidFill>
                  <a:prstClr val="black"/>
                </a:solidFill>
              </a:rPr>
              <a:t>правовий</a:t>
            </a:r>
            <a:r>
              <a:rPr lang="ru-RU" sz="2000" dirty="0">
                <a:solidFill>
                  <a:prstClr val="black"/>
                </a:solidFill>
              </a:rPr>
              <a:t> режим </a:t>
            </a:r>
            <a:r>
              <a:rPr lang="ru-RU" sz="2000" dirty="0" err="1">
                <a:solidFill>
                  <a:prstClr val="black"/>
                </a:solidFill>
              </a:rPr>
              <a:t>воєнного</a:t>
            </a:r>
            <a:r>
              <a:rPr lang="ru-RU" sz="2000" dirty="0">
                <a:solidFill>
                  <a:prstClr val="black"/>
                </a:solidFill>
              </a:rPr>
              <a:t> стану, </a:t>
            </a:r>
            <a:r>
              <a:rPr lang="ru-RU" sz="2000" dirty="0" err="1">
                <a:solidFill>
                  <a:prstClr val="black"/>
                </a:solidFill>
              </a:rPr>
              <a:t>надзвичайна</a:t>
            </a:r>
            <a:r>
              <a:rPr lang="ru-RU" sz="2000" dirty="0">
                <a:solidFill>
                  <a:prstClr val="black"/>
                </a:solidFill>
              </a:rPr>
              <a:t> </a:t>
            </a:r>
            <a:r>
              <a:rPr lang="ru-RU" sz="2000" dirty="0" err="1">
                <a:solidFill>
                  <a:prstClr val="black"/>
                </a:solidFill>
              </a:rPr>
              <a:t>ситуація</a:t>
            </a:r>
            <a:r>
              <a:rPr lang="ru-RU" sz="2000" dirty="0">
                <a:solidFill>
                  <a:prstClr val="black"/>
                </a:solidFill>
              </a:rPr>
              <a:t>, </a:t>
            </a:r>
            <a:r>
              <a:rPr lang="ru-RU" sz="2000" dirty="0" err="1">
                <a:solidFill>
                  <a:prstClr val="black"/>
                </a:solidFill>
              </a:rPr>
              <a:t>карантинні</a:t>
            </a:r>
            <a:r>
              <a:rPr lang="ru-RU" sz="2000" dirty="0">
                <a:solidFill>
                  <a:prstClr val="black"/>
                </a:solidFill>
              </a:rPr>
              <a:t> </a:t>
            </a:r>
            <a:r>
              <a:rPr lang="ru-RU" sz="2000" dirty="0" err="1">
                <a:solidFill>
                  <a:prstClr val="black"/>
                </a:solidFill>
              </a:rPr>
              <a:t>обмеження</a:t>
            </a:r>
            <a:r>
              <a:rPr lang="ru-RU" sz="2000" dirty="0">
                <a:solidFill>
                  <a:prstClr val="black"/>
                </a:solidFill>
              </a:rPr>
              <a:t> </a:t>
            </a:r>
            <a:r>
              <a:rPr lang="ru-RU" sz="2000" dirty="0" err="1">
                <a:solidFill>
                  <a:prstClr val="black"/>
                </a:solidFill>
              </a:rPr>
              <a:t>тощо</a:t>
            </a:r>
            <a:r>
              <a:rPr lang="ru-RU" sz="2000" dirty="0">
                <a:solidFill>
                  <a:prstClr val="black"/>
                </a:solidFill>
              </a:rPr>
              <a:t>), голова </a:t>
            </a:r>
            <a:r>
              <a:rPr lang="ru-RU" sz="2000" dirty="0" err="1">
                <a:solidFill>
                  <a:prstClr val="black"/>
                </a:solidFill>
              </a:rPr>
              <a:t>атестаційної</a:t>
            </a:r>
            <a:r>
              <a:rPr lang="ru-RU" sz="2000" dirty="0">
                <a:solidFill>
                  <a:prstClr val="black"/>
                </a:solidFill>
              </a:rPr>
              <a:t> </a:t>
            </a:r>
            <a:r>
              <a:rPr lang="ru-RU" sz="2000" dirty="0" err="1">
                <a:solidFill>
                  <a:prstClr val="black"/>
                </a:solidFill>
              </a:rPr>
              <a:t>комісії</a:t>
            </a:r>
            <a:r>
              <a:rPr lang="ru-RU" sz="2000" dirty="0">
                <a:solidFill>
                  <a:prstClr val="black"/>
                </a:solidFill>
              </a:rPr>
              <a:t>                                    </a:t>
            </a:r>
          </a:p>
          <a:p>
            <a:r>
              <a:rPr lang="ru-RU" sz="2000" dirty="0">
                <a:solidFill>
                  <a:prstClr val="black"/>
                </a:solidFill>
              </a:rPr>
              <a:t>        </a:t>
            </a:r>
            <a:r>
              <a:rPr lang="ru-RU" sz="2000" dirty="0" err="1">
                <a:solidFill>
                  <a:prstClr val="black"/>
                </a:solidFill>
              </a:rPr>
              <a:t>може</a:t>
            </a:r>
            <a:r>
              <a:rPr lang="ru-RU" sz="2000" dirty="0">
                <a:solidFill>
                  <a:prstClr val="black"/>
                </a:solidFill>
              </a:rPr>
              <a:t> </a:t>
            </a:r>
            <a:r>
              <a:rPr lang="ru-RU" sz="2000" dirty="0" err="1">
                <a:solidFill>
                  <a:prstClr val="black"/>
                </a:solidFill>
              </a:rPr>
              <a:t>прийняти</a:t>
            </a:r>
            <a:r>
              <a:rPr lang="ru-RU" sz="2000" dirty="0">
                <a:solidFill>
                  <a:prstClr val="black"/>
                </a:solidFill>
              </a:rPr>
              <a:t> </a:t>
            </a:r>
            <a:r>
              <a:rPr lang="ru-RU" sz="2000" dirty="0" err="1">
                <a:solidFill>
                  <a:prstClr val="black"/>
                </a:solidFill>
              </a:rPr>
              <a:t>рішення</a:t>
            </a:r>
            <a:r>
              <a:rPr lang="ru-RU" sz="2000" dirty="0">
                <a:solidFill>
                  <a:prstClr val="black"/>
                </a:solidFill>
              </a:rPr>
              <a:t> про </a:t>
            </a:r>
            <a:r>
              <a:rPr lang="ru-RU" sz="2000" dirty="0" err="1">
                <a:solidFill>
                  <a:prstClr val="black"/>
                </a:solidFill>
              </a:rPr>
              <a:t>проведення</a:t>
            </a:r>
            <a:r>
              <a:rPr lang="ru-RU" sz="2000" dirty="0">
                <a:solidFill>
                  <a:prstClr val="black"/>
                </a:solidFill>
              </a:rPr>
              <a:t> </a:t>
            </a:r>
            <a:r>
              <a:rPr lang="ru-RU" sz="2000" dirty="0" err="1">
                <a:solidFill>
                  <a:prstClr val="black"/>
                </a:solidFill>
              </a:rPr>
              <a:t>засідання</a:t>
            </a:r>
            <a:r>
              <a:rPr lang="ru-RU" sz="2000" dirty="0">
                <a:solidFill>
                  <a:prstClr val="black"/>
                </a:solidFill>
              </a:rPr>
              <a:t> в </a:t>
            </a:r>
            <a:r>
              <a:rPr lang="ru-RU" sz="2000" dirty="0" err="1">
                <a:solidFill>
                  <a:prstClr val="black"/>
                </a:solidFill>
              </a:rPr>
              <a:t>режимі</a:t>
            </a:r>
            <a:r>
              <a:rPr lang="ru-RU" sz="2000" dirty="0">
                <a:solidFill>
                  <a:prstClr val="black"/>
                </a:solidFill>
              </a:rPr>
              <a:t> </a:t>
            </a:r>
            <a:r>
              <a:rPr lang="ru-RU" sz="2000" dirty="0" err="1">
                <a:solidFill>
                  <a:prstClr val="black"/>
                </a:solidFill>
              </a:rPr>
              <a:t>відеоконференцзв’язку</a:t>
            </a:r>
            <a:r>
              <a:rPr lang="ru-RU" sz="2000" dirty="0">
                <a:solidFill>
                  <a:prstClr val="black"/>
                </a:solidFill>
              </a:rPr>
              <a:t>.</a:t>
            </a:r>
          </a:p>
        </p:txBody>
      </p:sp>
    </p:spTree>
    <p:extLst>
      <p:ext uri="{BB962C8B-B14F-4D97-AF65-F5344CB8AC3E}">
        <p14:creationId xmlns:p14="http://schemas.microsoft.com/office/powerpoint/2010/main" val="4288489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E9D4C2-6D48-4A83-8EA6-54EB08253BD8}"/>
              </a:ext>
            </a:extLst>
          </p:cNvPr>
          <p:cNvSpPr>
            <a:spLocks noGrp="1"/>
          </p:cNvSpPr>
          <p:nvPr>
            <p:ph type="title"/>
          </p:nvPr>
        </p:nvSpPr>
        <p:spPr>
          <a:xfrm>
            <a:off x="2251363" y="0"/>
            <a:ext cx="9940637" cy="780184"/>
          </a:xfrm>
        </p:spPr>
        <p:txBody>
          <a:bodyPr>
            <a:normAutofit fontScale="90000"/>
          </a:bodyPr>
          <a:lstStyle/>
          <a:p>
            <a:r>
              <a:rPr lang="ru-RU" b="1" dirty="0" err="1">
                <a:solidFill>
                  <a:srgbClr val="1F464B"/>
                </a:solidFill>
              </a:rPr>
              <a:t>Повноваження</a:t>
            </a:r>
            <a:r>
              <a:rPr lang="ru-RU" b="1" dirty="0">
                <a:solidFill>
                  <a:srgbClr val="1F464B"/>
                </a:solidFill>
              </a:rPr>
              <a:t> секретаря </a:t>
            </a:r>
            <a:r>
              <a:rPr lang="ru-RU" b="1" dirty="0" err="1">
                <a:solidFill>
                  <a:srgbClr val="1F464B"/>
                </a:solidFill>
              </a:rPr>
              <a:t>атестаційної</a:t>
            </a:r>
            <a:r>
              <a:rPr lang="ru-RU" b="1" dirty="0">
                <a:solidFill>
                  <a:srgbClr val="1F464B"/>
                </a:solidFill>
              </a:rPr>
              <a:t> </a:t>
            </a:r>
            <a:r>
              <a:rPr lang="ru-RU" b="1" dirty="0" err="1">
                <a:solidFill>
                  <a:srgbClr val="1F464B"/>
                </a:solidFill>
              </a:rPr>
              <a:t>комісії</a:t>
            </a:r>
            <a:endParaRPr lang="ru-RU" b="1" dirty="0">
              <a:solidFill>
                <a:srgbClr val="1F464B"/>
              </a:solidFill>
            </a:endParaRPr>
          </a:p>
        </p:txBody>
      </p:sp>
      <p:sp>
        <p:nvSpPr>
          <p:cNvPr id="4" name="Шестиугольник 3"/>
          <p:cNvSpPr/>
          <p:nvPr/>
        </p:nvSpPr>
        <p:spPr>
          <a:xfrm>
            <a:off x="232012" y="1046204"/>
            <a:ext cx="11837157" cy="5360253"/>
          </a:xfrm>
          <a:prstGeom prst="hexagon">
            <a:avLst/>
          </a:prstGeom>
          <a:solidFill>
            <a:schemeClr val="accent6">
              <a:lumMod val="40000"/>
              <a:lumOff val="60000"/>
            </a:schemeClr>
          </a:solidFill>
        </p:spPr>
        <p:txBody>
          <a:bodyPr wrap="square">
            <a:spAutoFit/>
          </a:bodyPr>
          <a:lstStyle/>
          <a:p>
            <a:pPr algn="ctr"/>
            <a:r>
              <a:rPr lang="ru-RU" sz="2000" dirty="0" err="1"/>
              <a:t>Секретар</a:t>
            </a:r>
            <a:r>
              <a:rPr lang="ru-RU" sz="2000" dirty="0"/>
              <a:t> </a:t>
            </a:r>
            <a:r>
              <a:rPr lang="ru-RU" sz="2000" dirty="0" err="1"/>
              <a:t>атестаційної</a:t>
            </a:r>
            <a:r>
              <a:rPr lang="ru-RU" sz="2000" dirty="0"/>
              <a:t> </a:t>
            </a:r>
            <a:r>
              <a:rPr lang="ru-RU" sz="2000" dirty="0" err="1"/>
              <a:t>комісії</a:t>
            </a:r>
            <a:r>
              <a:rPr lang="ru-RU" sz="2000" dirty="0"/>
              <a:t>  (п.6 р.2):</a:t>
            </a:r>
          </a:p>
          <a:p>
            <a:pPr marL="342900" indent="-342900" algn="ctr">
              <a:buFont typeface="Wingdings" pitchFamily="2" charset="2"/>
              <a:buChar char="Ø"/>
            </a:pPr>
            <a:r>
              <a:rPr lang="ru-RU" sz="2000" dirty="0" err="1"/>
              <a:t>приймає</a:t>
            </a:r>
            <a:r>
              <a:rPr lang="ru-RU" sz="2000" dirty="0"/>
              <a:t>, </a:t>
            </a:r>
            <a:r>
              <a:rPr lang="ru-RU" sz="2000" dirty="0" err="1"/>
              <a:t>реєструє</a:t>
            </a:r>
            <a:r>
              <a:rPr lang="ru-RU" sz="2000" dirty="0"/>
              <a:t> та </a:t>
            </a:r>
            <a:r>
              <a:rPr lang="ru-RU" sz="2000" dirty="0" err="1"/>
              <a:t>зберігає</a:t>
            </a:r>
            <a:r>
              <a:rPr lang="ru-RU" sz="2000" dirty="0"/>
              <a:t> </a:t>
            </a:r>
            <a:r>
              <a:rPr lang="ru-RU" sz="2000" dirty="0" err="1"/>
              <a:t>документи</a:t>
            </a:r>
            <a:r>
              <a:rPr lang="ru-RU" sz="2000" dirty="0"/>
              <a:t>, </a:t>
            </a:r>
            <a:r>
              <a:rPr lang="ru-RU" sz="2000" dirty="0" err="1"/>
              <a:t>подані</a:t>
            </a:r>
            <a:r>
              <a:rPr lang="ru-RU" sz="2000" dirty="0"/>
              <a:t> </a:t>
            </a:r>
            <a:r>
              <a:rPr lang="ru-RU" sz="2000" dirty="0" err="1"/>
              <a:t>педагогічними</a:t>
            </a:r>
            <a:r>
              <a:rPr lang="ru-RU" sz="2000" dirty="0"/>
              <a:t> </a:t>
            </a:r>
            <a:r>
              <a:rPr lang="ru-RU" sz="2000" dirty="0" err="1"/>
              <a:t>працівниками</a:t>
            </a:r>
            <a:r>
              <a:rPr lang="ru-RU" sz="2000" dirty="0"/>
              <a:t>, до </a:t>
            </a:r>
            <a:r>
              <a:rPr lang="ru-RU" sz="2000" dirty="0" err="1"/>
              <a:t>розгляду</a:t>
            </a:r>
            <a:r>
              <a:rPr lang="ru-RU" sz="2000" dirty="0"/>
              <a:t> та </a:t>
            </a:r>
            <a:r>
              <a:rPr lang="ru-RU" sz="2000" dirty="0" err="1"/>
              <a:t>під</a:t>
            </a:r>
            <a:r>
              <a:rPr lang="ru-RU" sz="2000" dirty="0"/>
              <a:t> час </a:t>
            </a:r>
            <a:r>
              <a:rPr lang="ru-RU" sz="2000" dirty="0" err="1"/>
              <a:t>розгляду</a:t>
            </a:r>
            <a:r>
              <a:rPr lang="ru-RU" sz="2000" dirty="0"/>
              <a:t> </a:t>
            </a:r>
            <a:r>
              <a:rPr lang="ru-RU" sz="2000" dirty="0" err="1"/>
              <a:t>їх</a:t>
            </a:r>
            <a:r>
              <a:rPr lang="ru-RU" sz="2000" dirty="0"/>
              <a:t> </a:t>
            </a:r>
            <a:r>
              <a:rPr lang="ru-RU" sz="2000" dirty="0" err="1"/>
              <a:t>атестаційною</a:t>
            </a:r>
            <a:r>
              <a:rPr lang="ru-RU" sz="2000" dirty="0"/>
              <a:t> </a:t>
            </a:r>
            <a:r>
              <a:rPr lang="ru-RU" sz="2000" dirty="0" err="1"/>
              <a:t>комісією</a:t>
            </a:r>
            <a:r>
              <a:rPr lang="ru-RU" sz="2000" dirty="0"/>
              <a:t>;</a:t>
            </a:r>
          </a:p>
          <a:p>
            <a:pPr marL="342900" indent="-342900" algn="ctr">
              <a:buFont typeface="Wingdings" pitchFamily="2" charset="2"/>
              <a:buChar char="Ø"/>
            </a:pPr>
            <a:r>
              <a:rPr lang="ru-RU" sz="2000" dirty="0" err="1"/>
              <a:t>організовує</a:t>
            </a:r>
            <a:r>
              <a:rPr lang="ru-RU" sz="2000" dirty="0"/>
              <a:t> роботу </a:t>
            </a:r>
            <a:r>
              <a:rPr lang="ru-RU" sz="2000" dirty="0" err="1"/>
              <a:t>атестаційної</a:t>
            </a:r>
            <a:r>
              <a:rPr lang="ru-RU" sz="2000" dirty="0"/>
              <a:t> </a:t>
            </a:r>
            <a:r>
              <a:rPr lang="ru-RU" sz="2000" dirty="0" err="1"/>
              <a:t>комісії</a:t>
            </a:r>
            <a:r>
              <a:rPr lang="ru-RU" sz="2000" dirty="0"/>
              <a:t>, </a:t>
            </a:r>
            <a:r>
              <a:rPr lang="ru-RU" sz="2000" dirty="0" err="1"/>
              <a:t>веде</a:t>
            </a:r>
            <a:r>
              <a:rPr lang="ru-RU" sz="2000" dirty="0"/>
              <a:t> та </a:t>
            </a:r>
            <a:r>
              <a:rPr lang="ru-RU" sz="2000" dirty="0" err="1"/>
              <a:t>підписує</a:t>
            </a:r>
            <a:r>
              <a:rPr lang="ru-RU" sz="2000" dirty="0"/>
              <a:t> </a:t>
            </a:r>
            <a:r>
              <a:rPr lang="ru-RU" sz="2000" dirty="0" err="1"/>
              <a:t>протоколи</a:t>
            </a:r>
            <a:r>
              <a:rPr lang="ru-RU" sz="2000" dirty="0"/>
              <a:t> </a:t>
            </a:r>
            <a:r>
              <a:rPr lang="ru-RU" sz="2000" dirty="0" err="1"/>
              <a:t>засідань</a:t>
            </a:r>
            <a:r>
              <a:rPr lang="ru-RU" sz="2000" dirty="0"/>
              <a:t> </a:t>
            </a:r>
            <a:r>
              <a:rPr lang="ru-RU" sz="2000" dirty="0" err="1"/>
              <a:t>атестаційної</a:t>
            </a:r>
            <a:r>
              <a:rPr lang="ru-RU" sz="2000" dirty="0"/>
              <a:t> </a:t>
            </a:r>
            <a:r>
              <a:rPr lang="ru-RU" sz="2000" dirty="0" err="1"/>
              <a:t>комісії</a:t>
            </a:r>
            <a:r>
              <a:rPr lang="ru-RU" sz="2000" dirty="0"/>
              <a:t>;</a:t>
            </a:r>
          </a:p>
          <a:p>
            <a:pPr marL="342900" indent="-342900" algn="ctr">
              <a:buFont typeface="Wingdings" pitchFamily="2" charset="2"/>
              <a:buChar char="Ø"/>
            </a:pPr>
            <a:r>
              <a:rPr lang="ru-RU" sz="2000" dirty="0" err="1"/>
              <a:t>оформлює</a:t>
            </a:r>
            <a:r>
              <a:rPr lang="ru-RU" sz="2000" dirty="0"/>
              <a:t> та </a:t>
            </a:r>
            <a:r>
              <a:rPr lang="ru-RU" sz="2000" dirty="0" err="1"/>
              <a:t>підписує</a:t>
            </a:r>
            <a:r>
              <a:rPr lang="ru-RU" sz="2000" dirty="0"/>
              <a:t> </a:t>
            </a:r>
            <a:r>
              <a:rPr lang="ru-RU" sz="2000" dirty="0" err="1"/>
              <a:t>атестаційні</a:t>
            </a:r>
            <a:r>
              <a:rPr lang="ru-RU" sz="2000" dirty="0"/>
              <a:t> </a:t>
            </a:r>
            <a:r>
              <a:rPr lang="ru-RU" sz="2000" dirty="0" err="1"/>
              <a:t>листи</a:t>
            </a:r>
            <a:r>
              <a:rPr lang="ru-RU" sz="2000" dirty="0"/>
              <a:t> (</a:t>
            </a:r>
            <a:r>
              <a:rPr lang="ru-RU" sz="2000" dirty="0" err="1"/>
              <a:t>додаток</a:t>
            </a:r>
            <a:r>
              <a:rPr lang="ru-RU" sz="2000" dirty="0"/>
              <a:t> 3);</a:t>
            </a:r>
          </a:p>
          <a:p>
            <a:pPr marL="342900" indent="-342900" algn="ctr">
              <a:buFont typeface="Wingdings" pitchFamily="2" charset="2"/>
              <a:buChar char="Ø"/>
            </a:pPr>
            <a:r>
              <a:rPr lang="ru-RU" sz="2000" dirty="0" err="1"/>
              <a:t>повідомляє</a:t>
            </a:r>
            <a:r>
              <a:rPr lang="ru-RU" sz="2000" dirty="0"/>
              <a:t> </a:t>
            </a:r>
            <a:r>
              <a:rPr lang="ru-RU" sz="2000" dirty="0" err="1"/>
              <a:t>педагогічним</a:t>
            </a:r>
            <a:r>
              <a:rPr lang="ru-RU" sz="2000" dirty="0"/>
              <a:t> </a:t>
            </a:r>
            <a:r>
              <a:rPr lang="ru-RU" sz="2000" dirty="0" err="1"/>
              <a:t>працівникам</a:t>
            </a:r>
            <a:r>
              <a:rPr lang="ru-RU" sz="2000" dirty="0"/>
              <a:t> про </a:t>
            </a:r>
            <a:r>
              <a:rPr lang="ru-RU" sz="2000" dirty="0" err="1"/>
              <a:t>місце</a:t>
            </a:r>
            <a:r>
              <a:rPr lang="ru-RU" sz="2000" dirty="0"/>
              <a:t> і час </a:t>
            </a:r>
            <a:r>
              <a:rPr lang="ru-RU" sz="2000" dirty="0" err="1"/>
              <a:t>проведення</a:t>
            </a:r>
            <a:r>
              <a:rPr lang="ru-RU" sz="2000" dirty="0"/>
              <a:t> </a:t>
            </a:r>
            <a:r>
              <a:rPr lang="ru-RU" sz="2000" dirty="0" err="1"/>
              <a:t>засідання</a:t>
            </a:r>
            <a:r>
              <a:rPr lang="ru-RU" sz="2000" dirty="0"/>
              <a:t> </a:t>
            </a:r>
            <a:r>
              <a:rPr lang="ru-RU" sz="2000" dirty="0" err="1"/>
              <a:t>атестаційної</a:t>
            </a:r>
            <a:r>
              <a:rPr lang="ru-RU" sz="2000" dirty="0"/>
              <a:t> </a:t>
            </a:r>
            <a:r>
              <a:rPr lang="ru-RU" sz="2000" dirty="0" err="1"/>
              <a:t>комісії</a:t>
            </a:r>
            <a:r>
              <a:rPr lang="ru-RU" sz="2000" dirty="0"/>
              <a:t> (у </a:t>
            </a:r>
            <a:r>
              <a:rPr lang="ru-RU" sz="2000" dirty="0" err="1"/>
              <a:t>разі</a:t>
            </a:r>
            <a:r>
              <a:rPr lang="ru-RU" sz="2000" dirty="0"/>
              <a:t> </a:t>
            </a:r>
            <a:r>
              <a:rPr lang="ru-RU" sz="2000" dirty="0" err="1"/>
              <a:t>запрошення</a:t>
            </a:r>
            <a:r>
              <a:rPr lang="ru-RU" sz="2000" dirty="0"/>
              <a:t> </a:t>
            </a:r>
            <a:r>
              <a:rPr lang="ru-RU" sz="2000" dirty="0" err="1"/>
              <a:t>педагогічних</a:t>
            </a:r>
            <a:r>
              <a:rPr lang="ru-RU" sz="2000" dirty="0"/>
              <a:t> </a:t>
            </a:r>
            <a:r>
              <a:rPr lang="ru-RU" sz="2000" dirty="0" err="1"/>
              <a:t>працівників</a:t>
            </a:r>
            <a:r>
              <a:rPr lang="ru-RU" sz="2000" dirty="0"/>
              <a:t> на </a:t>
            </a:r>
            <a:r>
              <a:rPr lang="ru-RU" sz="2000" dirty="0" err="1"/>
              <a:t>засідання</a:t>
            </a:r>
            <a:r>
              <a:rPr lang="ru-RU" sz="2000" dirty="0"/>
              <a:t>);</a:t>
            </a:r>
          </a:p>
          <a:p>
            <a:pPr marL="342900" indent="-342900" algn="ctr">
              <a:buFont typeface="Wingdings" pitchFamily="2" charset="2"/>
              <a:buChar char="Ø"/>
            </a:pPr>
            <a:r>
              <a:rPr lang="ru-RU" sz="2000" dirty="0" err="1"/>
              <a:t>забезпечує</a:t>
            </a:r>
            <a:r>
              <a:rPr lang="ru-RU" sz="2000" dirty="0"/>
              <a:t> </a:t>
            </a:r>
            <a:r>
              <a:rPr lang="ru-RU" sz="2000" dirty="0" err="1"/>
              <a:t>оприлюднення</a:t>
            </a:r>
            <a:r>
              <a:rPr lang="ru-RU" sz="2000" dirty="0"/>
              <a:t> </a:t>
            </a:r>
            <a:r>
              <a:rPr lang="ru-RU" sz="2000" dirty="0" err="1"/>
              <a:t>інформації</a:t>
            </a:r>
            <a:r>
              <a:rPr lang="ru-RU" sz="2000" dirty="0"/>
              <a:t> про </a:t>
            </a:r>
            <a:r>
              <a:rPr lang="ru-RU" sz="2000" dirty="0" err="1"/>
              <a:t>діяльність</a:t>
            </a:r>
            <a:r>
              <a:rPr lang="ru-RU" sz="2000" dirty="0"/>
              <a:t> </a:t>
            </a:r>
            <a:r>
              <a:rPr lang="ru-RU" sz="2000" dirty="0" err="1"/>
              <a:t>атестаційної</a:t>
            </a:r>
            <a:r>
              <a:rPr lang="ru-RU" sz="2000" dirty="0"/>
              <a:t> </a:t>
            </a:r>
            <a:r>
              <a:rPr lang="ru-RU" sz="2000" dirty="0" err="1"/>
              <a:t>комісії</a:t>
            </a:r>
            <a:r>
              <a:rPr lang="ru-RU" sz="2000" dirty="0"/>
              <a:t> шляхом </a:t>
            </a:r>
            <a:r>
              <a:rPr lang="ru-RU" sz="2000" dirty="0" err="1"/>
              <a:t>розміщення</a:t>
            </a:r>
            <a:r>
              <a:rPr lang="ru-RU" sz="2000" dirty="0"/>
              <a:t> </a:t>
            </a:r>
            <a:r>
              <a:rPr lang="ru-RU" sz="2000" dirty="0" err="1"/>
              <a:t>її</a:t>
            </a:r>
            <a:r>
              <a:rPr lang="ru-RU" sz="2000" dirty="0"/>
              <a:t> на </a:t>
            </a:r>
            <a:r>
              <a:rPr lang="ru-RU" sz="2000" dirty="0" err="1"/>
              <a:t>офіційному</a:t>
            </a:r>
            <a:r>
              <a:rPr lang="ru-RU" sz="2000" dirty="0"/>
              <a:t> </a:t>
            </a:r>
            <a:r>
              <a:rPr lang="ru-RU" sz="2000" dirty="0" err="1"/>
              <a:t>вебсайті</a:t>
            </a:r>
            <a:r>
              <a:rPr lang="ru-RU" sz="2000" dirty="0"/>
              <a:t> закладу </a:t>
            </a:r>
            <a:r>
              <a:rPr lang="ru-RU" sz="2000" dirty="0" err="1"/>
              <a:t>освіти</a:t>
            </a:r>
            <a:r>
              <a:rPr lang="ru-RU" sz="2000" dirty="0"/>
              <a:t>, </a:t>
            </a:r>
            <a:r>
              <a:rPr lang="ru-RU" sz="2000" dirty="0" err="1"/>
              <a:t>відокремленого</a:t>
            </a:r>
            <a:r>
              <a:rPr lang="ru-RU" sz="2000" dirty="0"/>
              <a:t> структурного </a:t>
            </a:r>
            <a:r>
              <a:rPr lang="ru-RU" sz="2000" dirty="0" err="1"/>
              <a:t>підрозділу</a:t>
            </a:r>
            <a:r>
              <a:rPr lang="ru-RU" sz="2000" dirty="0"/>
              <a:t>, органу </a:t>
            </a:r>
            <a:r>
              <a:rPr lang="ru-RU" sz="2000" dirty="0" err="1"/>
              <a:t>управління</a:t>
            </a:r>
            <a:r>
              <a:rPr lang="ru-RU" sz="2000" dirty="0"/>
              <a:t> у </a:t>
            </a:r>
            <a:r>
              <a:rPr lang="ru-RU" sz="2000" dirty="0" err="1"/>
              <a:t>сфері</a:t>
            </a:r>
            <a:r>
              <a:rPr lang="ru-RU" sz="2000" dirty="0"/>
              <a:t> </a:t>
            </a:r>
            <a:r>
              <a:rPr lang="ru-RU" sz="2000" dirty="0" err="1"/>
              <a:t>освіти</a:t>
            </a:r>
            <a:r>
              <a:rPr lang="ru-RU" sz="2000" dirty="0"/>
              <a:t>.</a:t>
            </a:r>
          </a:p>
          <a:p>
            <a:pPr algn="ctr"/>
            <a:endParaRPr lang="ru-RU" sz="2000" dirty="0"/>
          </a:p>
        </p:txBody>
      </p:sp>
      <p:pic>
        <p:nvPicPr>
          <p:cNvPr id="3" name="Рисунок 2">
            <a:extLst>
              <a:ext uri="{FF2B5EF4-FFF2-40B4-BE49-F238E27FC236}">
                <a16:creationId xmlns:a16="http://schemas.microsoft.com/office/drawing/2014/main" id="{00255BC3-F678-4576-9019-4DA2F38A8F0E}"/>
              </a:ext>
            </a:extLst>
          </p:cNvPr>
          <p:cNvPicPr>
            <a:picLocks noChangeAspect="1"/>
          </p:cNvPicPr>
          <p:nvPr/>
        </p:nvPicPr>
        <p:blipFill>
          <a:blip r:embed="rId2"/>
          <a:stretch>
            <a:fillRect/>
          </a:stretch>
        </p:blipFill>
        <p:spPr>
          <a:xfrm>
            <a:off x="592567" y="970875"/>
            <a:ext cx="1774090" cy="1755800"/>
          </a:xfrm>
          <a:prstGeom prst="rect">
            <a:avLst/>
          </a:prstGeom>
        </p:spPr>
      </p:pic>
    </p:spTree>
    <p:extLst>
      <p:ext uri="{BB962C8B-B14F-4D97-AF65-F5344CB8AC3E}">
        <p14:creationId xmlns:p14="http://schemas.microsoft.com/office/powerpoint/2010/main" val="3460753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E9D4C2-6D48-4A83-8EA6-54EB08253BD8}"/>
              </a:ext>
            </a:extLst>
          </p:cNvPr>
          <p:cNvSpPr>
            <a:spLocks noGrp="1"/>
          </p:cNvSpPr>
          <p:nvPr>
            <p:ph type="title"/>
          </p:nvPr>
        </p:nvSpPr>
        <p:spPr>
          <a:xfrm>
            <a:off x="2142181" y="0"/>
            <a:ext cx="9940637" cy="780184"/>
          </a:xfrm>
        </p:spPr>
        <p:txBody>
          <a:bodyPr/>
          <a:lstStyle/>
          <a:p>
            <a:r>
              <a:rPr lang="ru-RU" b="1" dirty="0">
                <a:solidFill>
                  <a:srgbClr val="1F464B"/>
                </a:solidFill>
              </a:rPr>
              <a:t>Порядок </a:t>
            </a:r>
            <a:r>
              <a:rPr lang="ru-RU" b="1" dirty="0" err="1">
                <a:solidFill>
                  <a:srgbClr val="1F464B"/>
                </a:solidFill>
              </a:rPr>
              <a:t>роботи</a:t>
            </a:r>
            <a:r>
              <a:rPr lang="ru-RU" b="1" dirty="0">
                <a:solidFill>
                  <a:srgbClr val="1F464B"/>
                </a:solidFill>
              </a:rPr>
              <a:t> </a:t>
            </a:r>
            <a:r>
              <a:rPr lang="ru-RU" b="1" dirty="0" err="1">
                <a:solidFill>
                  <a:srgbClr val="1F464B"/>
                </a:solidFill>
              </a:rPr>
              <a:t>атестаційної</a:t>
            </a:r>
            <a:r>
              <a:rPr lang="ru-RU" b="1" dirty="0">
                <a:solidFill>
                  <a:srgbClr val="1F464B"/>
                </a:solidFill>
              </a:rPr>
              <a:t> </a:t>
            </a:r>
            <a:r>
              <a:rPr lang="ru-RU" b="1" dirty="0" err="1">
                <a:solidFill>
                  <a:srgbClr val="1F464B"/>
                </a:solidFill>
              </a:rPr>
              <a:t>комісії</a:t>
            </a:r>
            <a:endParaRPr lang="ru-RU" b="1" dirty="0">
              <a:solidFill>
                <a:srgbClr val="1F464B"/>
              </a:solidFill>
            </a:endParaRPr>
          </a:p>
        </p:txBody>
      </p:sp>
      <p:sp>
        <p:nvSpPr>
          <p:cNvPr id="3" name="Прямоугольник 2"/>
          <p:cNvSpPr/>
          <p:nvPr/>
        </p:nvSpPr>
        <p:spPr>
          <a:xfrm>
            <a:off x="163773" y="727588"/>
            <a:ext cx="11464120" cy="3785652"/>
          </a:xfrm>
          <a:prstGeom prst="rect">
            <a:avLst/>
          </a:prstGeom>
        </p:spPr>
        <p:txBody>
          <a:bodyPr wrap="square">
            <a:spAutoFit/>
          </a:bodyPr>
          <a:lstStyle/>
          <a:p>
            <a:pPr marL="342900" indent="-342900">
              <a:buFont typeface="Wingdings" pitchFamily="2" charset="2"/>
              <a:buChar char="Ø"/>
            </a:pPr>
            <a:r>
              <a:rPr lang="ru-RU" sz="2000" dirty="0">
                <a:solidFill>
                  <a:srgbClr val="FF0000"/>
                </a:solidFill>
              </a:rPr>
              <a:t>                  до 10 </a:t>
            </a:r>
            <a:r>
              <a:rPr lang="ru-RU" sz="2000" dirty="0" err="1">
                <a:solidFill>
                  <a:srgbClr val="FF0000"/>
                </a:solidFill>
              </a:rPr>
              <a:t>жовтня</a:t>
            </a:r>
            <a:r>
              <a:rPr lang="ru-RU" sz="2000" dirty="0">
                <a:solidFill>
                  <a:srgbClr val="FF0000"/>
                </a:solidFill>
              </a:rPr>
              <a:t> </a:t>
            </a:r>
            <a:r>
              <a:rPr lang="ru-RU" sz="2000" dirty="0"/>
              <a:t>поточного року </a:t>
            </a:r>
            <a:r>
              <a:rPr lang="ru-RU" sz="2000" dirty="0" err="1"/>
              <a:t>атестаційна</a:t>
            </a:r>
            <a:r>
              <a:rPr lang="ru-RU" sz="2000" dirty="0"/>
              <a:t> </a:t>
            </a:r>
            <a:r>
              <a:rPr lang="ru-RU" sz="2000" dirty="0" err="1"/>
              <a:t>комісія</a:t>
            </a:r>
            <a:r>
              <a:rPr lang="ru-RU" sz="2000" dirty="0"/>
              <a:t> </a:t>
            </a:r>
            <a:r>
              <a:rPr lang="ru-RU" sz="2000" dirty="0" err="1"/>
              <a:t>складає</a:t>
            </a:r>
            <a:r>
              <a:rPr lang="ru-RU" sz="2000" dirty="0"/>
              <a:t> і </a:t>
            </a:r>
            <a:r>
              <a:rPr lang="ru-RU" sz="2000" dirty="0" err="1"/>
              <a:t>затверджує</a:t>
            </a:r>
            <a:r>
              <a:rPr lang="ru-RU" sz="2000" dirty="0"/>
              <a:t> список </a:t>
            </a:r>
            <a:r>
              <a:rPr lang="ru-RU" sz="2000" dirty="0" err="1"/>
              <a:t>педагогічних</a:t>
            </a:r>
            <a:r>
              <a:rPr lang="ru-RU" sz="2000" dirty="0"/>
              <a:t> </a:t>
            </a:r>
          </a:p>
          <a:p>
            <a:r>
              <a:rPr lang="ru-RU" sz="2000" dirty="0"/>
              <a:t>           </a:t>
            </a:r>
            <a:r>
              <a:rPr lang="ru-RU" sz="2000" dirty="0" err="1"/>
              <a:t>працівників</a:t>
            </a:r>
            <a:r>
              <a:rPr lang="ru-RU" sz="2000" dirty="0"/>
              <a:t>, </a:t>
            </a:r>
            <a:r>
              <a:rPr lang="ru-RU" sz="2000" dirty="0" err="1"/>
              <a:t>які</a:t>
            </a:r>
            <a:r>
              <a:rPr lang="ru-RU" sz="2000" dirty="0"/>
              <a:t> </a:t>
            </a:r>
            <a:r>
              <a:rPr lang="ru-RU" sz="2000" dirty="0" err="1"/>
              <a:t>підлягають</a:t>
            </a:r>
            <a:r>
              <a:rPr lang="ru-RU" sz="2000" dirty="0"/>
              <a:t> </a:t>
            </a:r>
            <a:r>
              <a:rPr lang="ru-RU" sz="2000" dirty="0" err="1"/>
              <a:t>черговій</a:t>
            </a:r>
            <a:r>
              <a:rPr lang="ru-RU" sz="2000" dirty="0"/>
              <a:t> </a:t>
            </a:r>
            <a:r>
              <a:rPr lang="ru-RU" sz="2000" dirty="0" err="1"/>
              <a:t>атестації</a:t>
            </a:r>
            <a:r>
              <a:rPr lang="ru-RU" sz="2000" dirty="0"/>
              <a:t> в </a:t>
            </a:r>
            <a:r>
              <a:rPr lang="ru-RU" sz="2000" dirty="0" err="1"/>
              <a:t>наступному</a:t>
            </a:r>
            <a:r>
              <a:rPr lang="ru-RU" sz="2000" dirty="0"/>
              <a:t> календарному </a:t>
            </a:r>
            <a:r>
              <a:rPr lang="ru-RU" sz="2000" dirty="0" err="1"/>
              <a:t>році</a:t>
            </a:r>
            <a:r>
              <a:rPr lang="ru-RU" sz="2000" dirty="0"/>
              <a:t>, строки </a:t>
            </a:r>
            <a:r>
              <a:rPr lang="ru-RU" sz="2000" dirty="0" err="1"/>
              <a:t>проведення</a:t>
            </a:r>
            <a:r>
              <a:rPr lang="ru-RU" sz="2000" dirty="0"/>
              <a:t> </a:t>
            </a:r>
            <a:r>
              <a:rPr lang="ru-RU" sz="2000" dirty="0" err="1"/>
              <a:t>їх</a:t>
            </a:r>
            <a:r>
              <a:rPr lang="ru-RU" sz="2000" dirty="0"/>
              <a:t> </a:t>
            </a:r>
            <a:r>
              <a:rPr lang="ru-RU" sz="2000" dirty="0" err="1"/>
              <a:t>атестації</a:t>
            </a:r>
            <a:r>
              <a:rPr lang="ru-RU" sz="2000" dirty="0"/>
              <a:t> та </a:t>
            </a:r>
            <a:r>
              <a:rPr lang="ru-RU" sz="2000" dirty="0" err="1"/>
              <a:t>графік</a:t>
            </a:r>
            <a:r>
              <a:rPr lang="ru-RU" sz="2000" dirty="0"/>
              <a:t> </a:t>
            </a:r>
            <a:r>
              <a:rPr lang="ru-RU" sz="2000" dirty="0" err="1"/>
              <a:t>проведення</a:t>
            </a:r>
            <a:r>
              <a:rPr lang="ru-RU" sz="2000" dirty="0"/>
              <a:t> </a:t>
            </a:r>
            <a:r>
              <a:rPr lang="ru-RU" sz="2000" dirty="0" err="1"/>
              <a:t>засідань</a:t>
            </a:r>
            <a:r>
              <a:rPr lang="ru-RU" sz="2000" dirty="0"/>
              <a:t> </a:t>
            </a:r>
            <a:r>
              <a:rPr lang="ru-RU" sz="2000" dirty="0" err="1"/>
              <a:t>атестаційної</a:t>
            </a:r>
            <a:r>
              <a:rPr lang="ru-RU" sz="2000" dirty="0"/>
              <a:t> </a:t>
            </a:r>
            <a:r>
              <a:rPr lang="ru-RU" sz="2000" dirty="0" err="1"/>
              <a:t>комісії</a:t>
            </a:r>
            <a:r>
              <a:rPr lang="ru-RU" sz="2000" dirty="0"/>
              <a:t>   (для </a:t>
            </a:r>
            <a:r>
              <a:rPr lang="ru-RU" sz="2000" dirty="0" err="1"/>
              <a:t>чергової</a:t>
            </a:r>
            <a:r>
              <a:rPr lang="ru-RU" sz="2000" dirty="0"/>
              <a:t> </a:t>
            </a:r>
            <a:r>
              <a:rPr lang="ru-RU" sz="2000" dirty="0" err="1"/>
              <a:t>атестації</a:t>
            </a:r>
            <a:r>
              <a:rPr lang="ru-RU" sz="2000" dirty="0"/>
              <a:t> </a:t>
            </a:r>
            <a:r>
              <a:rPr lang="ru-RU" sz="2000" dirty="0" err="1"/>
              <a:t>педагогічні</a:t>
            </a:r>
            <a:r>
              <a:rPr lang="ru-RU" sz="2000" dirty="0"/>
              <a:t> </a:t>
            </a:r>
            <a:r>
              <a:rPr lang="ru-RU" sz="2000" dirty="0" err="1"/>
              <a:t>працівники</a:t>
            </a:r>
            <a:r>
              <a:rPr lang="ru-RU" sz="2000" dirty="0"/>
              <a:t> заяви не </a:t>
            </a:r>
            <a:r>
              <a:rPr lang="ru-RU" sz="2000" dirty="0" err="1"/>
              <a:t>подають</a:t>
            </a:r>
            <a:r>
              <a:rPr lang="ru-RU" sz="2000" dirty="0"/>
              <a:t>, але </a:t>
            </a:r>
            <a:r>
              <a:rPr lang="ru-RU" sz="2000" dirty="0" err="1"/>
              <a:t>якщо</a:t>
            </a:r>
            <a:r>
              <a:rPr lang="ru-RU" sz="2000" dirty="0"/>
              <a:t> </a:t>
            </a:r>
            <a:r>
              <a:rPr lang="ru-RU" sz="2000" dirty="0" err="1"/>
              <a:t>трапиться</a:t>
            </a:r>
            <a:r>
              <a:rPr lang="ru-RU" sz="2000" dirty="0"/>
              <a:t>, </a:t>
            </a:r>
            <a:r>
              <a:rPr lang="ru-RU" sz="2000" dirty="0" err="1"/>
              <a:t>що</a:t>
            </a:r>
            <a:r>
              <a:rPr lang="ru-RU" sz="2000" dirty="0"/>
              <a:t> </a:t>
            </a:r>
            <a:r>
              <a:rPr lang="ru-RU" sz="2000" dirty="0" err="1"/>
              <a:t>когось</a:t>
            </a:r>
            <a:r>
              <a:rPr lang="ru-RU" sz="2000" dirty="0"/>
              <a:t> </a:t>
            </a:r>
            <a:r>
              <a:rPr lang="ru-RU" sz="2000" dirty="0" err="1"/>
              <a:t>випадково</a:t>
            </a:r>
            <a:r>
              <a:rPr lang="ru-RU" sz="2000" dirty="0"/>
              <a:t> </a:t>
            </a:r>
            <a:r>
              <a:rPr lang="ru-RU" sz="2000" dirty="0" err="1"/>
              <a:t>атестаційна</a:t>
            </a:r>
            <a:r>
              <a:rPr lang="ru-RU" sz="2000" dirty="0"/>
              <a:t> </a:t>
            </a:r>
            <a:r>
              <a:rPr lang="ru-RU" sz="2000" dirty="0" err="1"/>
              <a:t>комісія</a:t>
            </a:r>
            <a:r>
              <a:rPr lang="ru-RU" sz="2000" dirty="0"/>
              <a:t> не включила у список - </a:t>
            </a:r>
            <a:r>
              <a:rPr lang="ru-RU" sz="2000" dirty="0" err="1"/>
              <a:t>педагогічний</a:t>
            </a:r>
            <a:r>
              <a:rPr lang="ru-RU" sz="2000" dirty="0"/>
              <a:t> </a:t>
            </a:r>
            <a:r>
              <a:rPr lang="ru-RU" sz="2000" dirty="0" err="1"/>
              <a:t>працівник</a:t>
            </a:r>
            <a:r>
              <a:rPr lang="ru-RU" sz="2000" dirty="0"/>
              <a:t> </a:t>
            </a:r>
            <a:r>
              <a:rPr lang="ru-RU" sz="2000" dirty="0" err="1"/>
              <a:t>подає</a:t>
            </a:r>
            <a:r>
              <a:rPr lang="ru-RU" sz="2000" dirty="0"/>
              <a:t> </a:t>
            </a:r>
            <a:r>
              <a:rPr lang="ru-RU" sz="2000" dirty="0" err="1"/>
              <a:t>заяву</a:t>
            </a:r>
            <a:r>
              <a:rPr lang="ru-RU" sz="2000" dirty="0"/>
              <a:t> до </a:t>
            </a:r>
            <a:r>
              <a:rPr lang="ru-RU" sz="2000" dirty="0" err="1"/>
              <a:t>атестаційної</a:t>
            </a:r>
            <a:r>
              <a:rPr lang="ru-RU" sz="2000" dirty="0"/>
              <a:t> </a:t>
            </a:r>
            <a:r>
              <a:rPr lang="ru-RU" sz="2000" dirty="0" err="1"/>
              <a:t>комісії</a:t>
            </a:r>
            <a:r>
              <a:rPr lang="ru-RU" sz="2000" dirty="0"/>
              <a:t> у </a:t>
            </a:r>
            <a:r>
              <a:rPr lang="ru-RU" sz="2000" dirty="0" err="1"/>
              <a:t>довільній</a:t>
            </a:r>
            <a:r>
              <a:rPr lang="ru-RU" sz="2000" dirty="0"/>
              <a:t> </a:t>
            </a:r>
            <a:r>
              <a:rPr lang="ru-RU" sz="2000" dirty="0" err="1"/>
              <a:t>формі</a:t>
            </a:r>
            <a:r>
              <a:rPr lang="ru-RU" sz="2000" dirty="0"/>
              <a:t> з </a:t>
            </a:r>
            <a:r>
              <a:rPr lang="ru-RU" sz="2000" dirty="0" err="1"/>
              <a:t>проханням</a:t>
            </a:r>
            <a:r>
              <a:rPr lang="ru-RU" sz="2000" dirty="0"/>
              <a:t> </a:t>
            </a:r>
            <a:r>
              <a:rPr lang="ru-RU" sz="2000" dirty="0" err="1"/>
              <a:t>включити</a:t>
            </a:r>
            <a:r>
              <a:rPr lang="ru-RU" sz="2000" dirty="0"/>
              <a:t> </a:t>
            </a:r>
            <a:r>
              <a:rPr lang="ru-RU" sz="2000" dirty="0" err="1"/>
              <a:t>його</a:t>
            </a:r>
            <a:r>
              <a:rPr lang="ru-RU" sz="2000" dirty="0"/>
              <a:t> до списку); </a:t>
            </a:r>
          </a:p>
          <a:p>
            <a:pPr marL="342900" indent="-342900">
              <a:buFont typeface="Wingdings" pitchFamily="2" charset="2"/>
              <a:buChar char="Ø"/>
            </a:pPr>
            <a:r>
              <a:rPr lang="ru-RU" sz="2000" dirty="0" err="1"/>
              <a:t>визначає</a:t>
            </a:r>
            <a:r>
              <a:rPr lang="ru-RU" sz="2000" dirty="0"/>
              <a:t> строк та адресу </a:t>
            </a:r>
            <a:r>
              <a:rPr lang="ru-RU" sz="2000" dirty="0" err="1"/>
              <a:t>електронної</a:t>
            </a:r>
            <a:r>
              <a:rPr lang="ru-RU" sz="2000" dirty="0"/>
              <a:t> </a:t>
            </a:r>
            <a:r>
              <a:rPr lang="ru-RU" sz="2000" dirty="0" err="1"/>
              <a:t>пошти</a:t>
            </a:r>
            <a:r>
              <a:rPr lang="ru-RU" sz="2000" dirty="0"/>
              <a:t> для </a:t>
            </a:r>
            <a:r>
              <a:rPr lang="ru-RU" sz="2000" dirty="0" err="1"/>
              <a:t>подання</a:t>
            </a:r>
            <a:r>
              <a:rPr lang="ru-RU" sz="2000" dirty="0"/>
              <a:t> </a:t>
            </a:r>
            <a:r>
              <a:rPr lang="ru-RU" sz="2000" dirty="0" err="1"/>
              <a:t>педагогічними</a:t>
            </a:r>
            <a:r>
              <a:rPr lang="ru-RU" sz="2000" dirty="0"/>
              <a:t> </a:t>
            </a:r>
            <a:r>
              <a:rPr lang="ru-RU" sz="2000" dirty="0" err="1"/>
              <a:t>працівниками</a:t>
            </a:r>
            <a:r>
              <a:rPr lang="ru-RU" sz="2000" dirty="0"/>
              <a:t> </a:t>
            </a:r>
            <a:r>
              <a:rPr lang="ru-RU" sz="2000" dirty="0" err="1"/>
              <a:t>документів</a:t>
            </a:r>
            <a:r>
              <a:rPr lang="ru-RU" sz="2000" dirty="0"/>
              <a:t> </a:t>
            </a:r>
          </a:p>
          <a:p>
            <a:r>
              <a:rPr lang="ru-RU" sz="2000" dirty="0"/>
              <a:t>(у </a:t>
            </a:r>
            <a:r>
              <a:rPr lang="ru-RU" sz="2000" dirty="0" err="1"/>
              <a:t>разі</a:t>
            </a:r>
            <a:r>
              <a:rPr lang="ru-RU" sz="2000" dirty="0"/>
              <a:t> </a:t>
            </a:r>
            <a:r>
              <a:rPr lang="ru-RU" sz="2000" dirty="0" err="1"/>
              <a:t>подання</a:t>
            </a:r>
            <a:r>
              <a:rPr lang="ru-RU" sz="2000" dirty="0"/>
              <a:t> в </a:t>
            </a:r>
            <a:r>
              <a:rPr lang="ru-RU" sz="2000" dirty="0" err="1"/>
              <a:t>електронній</a:t>
            </a:r>
            <a:r>
              <a:rPr lang="ru-RU" sz="2000" dirty="0"/>
              <a:t> </a:t>
            </a:r>
            <a:r>
              <a:rPr lang="ru-RU" sz="2000" dirty="0" err="1"/>
              <a:t>формі</a:t>
            </a:r>
            <a:r>
              <a:rPr lang="ru-RU" sz="2000" dirty="0"/>
              <a:t>);</a:t>
            </a:r>
          </a:p>
          <a:p>
            <a:pPr marL="342900" indent="-342900">
              <a:buFont typeface="Wingdings" pitchFamily="2" charset="2"/>
              <a:buChar char="Ø"/>
            </a:pPr>
            <a:r>
              <a:rPr lang="ru-RU" sz="2000" dirty="0"/>
              <a:t> </a:t>
            </a:r>
            <a:r>
              <a:rPr lang="ru-RU" sz="2000" dirty="0" err="1"/>
              <a:t>затверджує</a:t>
            </a:r>
            <a:r>
              <a:rPr lang="ru-RU" sz="2000" dirty="0"/>
              <a:t> </a:t>
            </a:r>
            <a:r>
              <a:rPr lang="ru-RU" sz="2000" dirty="0" err="1"/>
              <a:t>окремий</a:t>
            </a:r>
            <a:r>
              <a:rPr lang="ru-RU" sz="2000" dirty="0"/>
              <a:t> список </a:t>
            </a:r>
            <a:r>
              <a:rPr lang="ru-RU" sz="2000" dirty="0" err="1"/>
              <a:t>педагогічних</a:t>
            </a:r>
            <a:r>
              <a:rPr lang="ru-RU" sz="2000" dirty="0"/>
              <a:t> </a:t>
            </a:r>
            <a:r>
              <a:rPr lang="ru-RU" sz="2000" dirty="0" err="1"/>
              <a:t>працівників</a:t>
            </a:r>
            <a:r>
              <a:rPr lang="ru-RU" sz="2000" dirty="0"/>
              <a:t>, </a:t>
            </a:r>
            <a:r>
              <a:rPr lang="ru-RU" sz="2000" dirty="0" err="1"/>
              <a:t>які</a:t>
            </a:r>
            <a:r>
              <a:rPr lang="ru-RU" sz="2000" dirty="0"/>
              <a:t> </a:t>
            </a:r>
            <a:r>
              <a:rPr lang="ru-RU" sz="2000" dirty="0" err="1"/>
              <a:t>підлягають</a:t>
            </a:r>
            <a:r>
              <a:rPr lang="ru-RU" sz="2000" dirty="0"/>
              <a:t> </a:t>
            </a:r>
            <a:r>
              <a:rPr lang="ru-RU" sz="2000" dirty="0" err="1"/>
              <a:t>позачерговій</a:t>
            </a:r>
            <a:r>
              <a:rPr lang="ru-RU" sz="2000" dirty="0"/>
              <a:t> </a:t>
            </a:r>
            <a:r>
              <a:rPr lang="ru-RU" sz="2000" dirty="0" err="1"/>
              <a:t>атестації</a:t>
            </a:r>
            <a:r>
              <a:rPr lang="ru-RU" sz="2000" dirty="0"/>
              <a:t> (п.2.р.3), </a:t>
            </a:r>
            <a:r>
              <a:rPr lang="ru-RU" sz="2000" dirty="0" err="1"/>
              <a:t>визначає</a:t>
            </a:r>
            <a:r>
              <a:rPr lang="ru-RU" sz="2000" dirty="0"/>
              <a:t> строки </a:t>
            </a:r>
            <a:r>
              <a:rPr lang="ru-RU" sz="2000" dirty="0" err="1"/>
              <a:t>проведення</a:t>
            </a:r>
            <a:r>
              <a:rPr lang="ru-RU" sz="2000" dirty="0"/>
              <a:t> </a:t>
            </a:r>
            <a:r>
              <a:rPr lang="ru-RU" sz="2000" dirty="0" err="1"/>
              <a:t>їх</a:t>
            </a:r>
            <a:r>
              <a:rPr lang="ru-RU" sz="2000" dirty="0"/>
              <a:t> </a:t>
            </a:r>
            <a:r>
              <a:rPr lang="ru-RU" sz="2000" dirty="0" err="1"/>
              <a:t>атестації</a:t>
            </a:r>
            <a:r>
              <a:rPr lang="ru-RU" sz="2000" dirty="0"/>
              <a:t>, </a:t>
            </a:r>
            <a:r>
              <a:rPr lang="ru-RU" sz="2000" dirty="0" err="1"/>
              <a:t>подання</a:t>
            </a:r>
            <a:r>
              <a:rPr lang="ru-RU" sz="2000" dirty="0"/>
              <a:t> ними </a:t>
            </a:r>
            <a:r>
              <a:rPr lang="ru-RU" sz="2000" dirty="0" err="1"/>
              <a:t>документів</a:t>
            </a:r>
            <a:r>
              <a:rPr lang="ru-RU" sz="2000" dirty="0"/>
              <a:t> та у </a:t>
            </a:r>
            <a:r>
              <a:rPr lang="ru-RU" sz="2000" dirty="0" err="1"/>
              <a:t>разі</a:t>
            </a:r>
            <a:r>
              <a:rPr lang="ru-RU" sz="2000" dirty="0"/>
              <a:t> потреби </a:t>
            </a:r>
            <a:r>
              <a:rPr lang="ru-RU" sz="2000" dirty="0" err="1"/>
              <a:t>може</a:t>
            </a:r>
            <a:r>
              <a:rPr lang="ru-RU" sz="2000" dirty="0"/>
              <a:t> внести </a:t>
            </a:r>
            <a:r>
              <a:rPr lang="ru-RU" sz="2000" dirty="0" err="1"/>
              <a:t>зміни</a:t>
            </a:r>
            <a:r>
              <a:rPr lang="ru-RU" sz="2000" dirty="0"/>
              <a:t> до </a:t>
            </a:r>
            <a:r>
              <a:rPr lang="ru-RU" sz="2000" dirty="0" err="1"/>
              <a:t>графіка</a:t>
            </a:r>
            <a:r>
              <a:rPr lang="ru-RU" sz="2000" dirty="0"/>
              <a:t> </a:t>
            </a:r>
            <a:r>
              <a:rPr lang="ru-RU" sz="2000" dirty="0" err="1"/>
              <a:t>своїх</a:t>
            </a:r>
            <a:r>
              <a:rPr lang="ru-RU" sz="2000" dirty="0"/>
              <a:t> </a:t>
            </a:r>
            <a:r>
              <a:rPr lang="ru-RU" sz="2000" dirty="0" err="1"/>
              <a:t>засідань</a:t>
            </a:r>
            <a:r>
              <a:rPr lang="ru-RU" sz="2000" dirty="0"/>
              <a:t> (заяви на </a:t>
            </a:r>
            <a:r>
              <a:rPr lang="ru-RU" sz="2000" dirty="0" err="1"/>
              <a:t>проходження</a:t>
            </a:r>
            <a:r>
              <a:rPr lang="ru-RU" sz="2000" dirty="0"/>
              <a:t> </a:t>
            </a:r>
            <a:r>
              <a:rPr lang="ru-RU" sz="2000" dirty="0" err="1"/>
              <a:t>позачергової</a:t>
            </a:r>
            <a:r>
              <a:rPr lang="ru-RU" sz="2000" dirty="0"/>
              <a:t> </a:t>
            </a:r>
            <a:r>
              <a:rPr lang="ru-RU" sz="2000" dirty="0" err="1"/>
              <a:t>атестації</a:t>
            </a:r>
            <a:r>
              <a:rPr lang="ru-RU" sz="2000" dirty="0"/>
              <a:t> </a:t>
            </a:r>
            <a:r>
              <a:rPr lang="ru-RU" sz="2000" dirty="0" err="1"/>
              <a:t>подаються</a:t>
            </a:r>
            <a:r>
              <a:rPr lang="ru-RU" sz="2000" dirty="0"/>
              <a:t> до </a:t>
            </a:r>
            <a:r>
              <a:rPr lang="ru-RU" sz="2000" dirty="0" err="1"/>
              <a:t>атестаційної</a:t>
            </a:r>
            <a:r>
              <a:rPr lang="ru-RU" sz="2000" dirty="0"/>
              <a:t> </a:t>
            </a:r>
            <a:r>
              <a:rPr lang="ru-RU" sz="2000" dirty="0" err="1"/>
              <a:t>комісії</a:t>
            </a:r>
            <a:r>
              <a:rPr lang="ru-RU" sz="2000" dirty="0"/>
              <a:t> </a:t>
            </a:r>
            <a:r>
              <a:rPr lang="ru-RU" sz="2000" dirty="0">
                <a:solidFill>
                  <a:srgbClr val="FF0000"/>
                </a:solidFill>
              </a:rPr>
              <a:t>до 20 </a:t>
            </a:r>
            <a:r>
              <a:rPr lang="ru-RU" sz="2000" dirty="0" err="1">
                <a:solidFill>
                  <a:srgbClr val="FF0000"/>
                </a:solidFill>
              </a:rPr>
              <a:t>грудня</a:t>
            </a:r>
            <a:r>
              <a:rPr lang="ru-RU" sz="2000" dirty="0">
                <a:solidFill>
                  <a:srgbClr val="FF0000"/>
                </a:solidFill>
              </a:rPr>
              <a:t> </a:t>
            </a:r>
            <a:r>
              <a:rPr lang="ru-RU" sz="2000" dirty="0"/>
              <a:t>за формою, </a:t>
            </a:r>
            <a:r>
              <a:rPr lang="ru-RU" sz="2000" dirty="0" err="1"/>
              <a:t>визначеною</a:t>
            </a:r>
            <a:r>
              <a:rPr lang="ru-RU" sz="2000" dirty="0"/>
              <a:t> </a:t>
            </a:r>
            <a:r>
              <a:rPr lang="ru-RU" sz="2000" dirty="0" err="1"/>
              <a:t>Положенням</a:t>
            </a:r>
            <a:r>
              <a:rPr lang="ru-RU" sz="2000" dirty="0"/>
              <a:t> у </a:t>
            </a:r>
            <a:r>
              <a:rPr lang="ru-RU" sz="2000" dirty="0" err="1"/>
              <a:t>Додатку</a:t>
            </a:r>
            <a:r>
              <a:rPr lang="ru-RU" sz="2000" dirty="0"/>
              <a:t> 1; </a:t>
            </a:r>
          </a:p>
        </p:txBody>
      </p:sp>
      <p:sp>
        <p:nvSpPr>
          <p:cNvPr id="4" name="Прямоугольник 3"/>
          <p:cNvSpPr/>
          <p:nvPr/>
        </p:nvSpPr>
        <p:spPr>
          <a:xfrm>
            <a:off x="163773" y="4513240"/>
            <a:ext cx="11873552" cy="2246769"/>
          </a:xfrm>
          <a:prstGeom prst="rect">
            <a:avLst/>
          </a:prstGeom>
        </p:spPr>
        <p:txBody>
          <a:bodyPr wrap="square">
            <a:spAutoFit/>
          </a:bodyPr>
          <a:lstStyle/>
          <a:p>
            <a:pPr marL="342900" indent="-342900">
              <a:buFont typeface="Wingdings" pitchFamily="2" charset="2"/>
              <a:buChar char="Ø"/>
            </a:pPr>
            <a:r>
              <a:rPr lang="ru-RU" sz="2000" dirty="0" err="1"/>
              <a:t>оприлюднює</a:t>
            </a:r>
            <a:r>
              <a:rPr lang="ru-RU" sz="2000" dirty="0"/>
              <a:t> списки </a:t>
            </a:r>
            <a:r>
              <a:rPr lang="ru-RU" sz="2000" dirty="0" err="1"/>
              <a:t>учителів</a:t>
            </a:r>
            <a:r>
              <a:rPr lang="ru-RU" sz="2000" dirty="0"/>
              <a:t>, </a:t>
            </a:r>
            <a:r>
              <a:rPr lang="ru-RU" sz="2000" dirty="0" err="1"/>
              <a:t>які</a:t>
            </a:r>
            <a:r>
              <a:rPr lang="ru-RU" sz="2000" dirty="0"/>
              <a:t> </a:t>
            </a:r>
            <a:r>
              <a:rPr lang="ru-RU" sz="2000" dirty="0" err="1"/>
              <a:t>атестуються</a:t>
            </a:r>
            <a:r>
              <a:rPr lang="ru-RU" sz="2000" dirty="0"/>
              <a:t>, строки </a:t>
            </a:r>
            <a:r>
              <a:rPr lang="ru-RU" sz="2000" dirty="0" err="1"/>
              <a:t>проведення</a:t>
            </a:r>
            <a:r>
              <a:rPr lang="ru-RU" sz="2000" dirty="0"/>
              <a:t> </a:t>
            </a:r>
            <a:r>
              <a:rPr lang="ru-RU" sz="2000" dirty="0" err="1"/>
              <a:t>атестації</a:t>
            </a:r>
            <a:r>
              <a:rPr lang="ru-RU" sz="2000" dirty="0"/>
              <a:t>, </a:t>
            </a:r>
            <a:r>
              <a:rPr lang="ru-RU" sz="2000" dirty="0" err="1"/>
              <a:t>графік</a:t>
            </a:r>
            <a:r>
              <a:rPr lang="ru-RU" sz="2000" dirty="0"/>
              <a:t> </a:t>
            </a:r>
            <a:r>
              <a:rPr lang="ru-RU" sz="2000" dirty="0" err="1"/>
              <a:t>засідання</a:t>
            </a:r>
            <a:r>
              <a:rPr lang="ru-RU" sz="2000" dirty="0"/>
              <a:t> </a:t>
            </a:r>
            <a:r>
              <a:rPr lang="ru-RU" sz="2000" dirty="0" err="1"/>
              <a:t>атестаційної</a:t>
            </a:r>
            <a:r>
              <a:rPr lang="ru-RU" sz="2000" dirty="0"/>
              <a:t> </a:t>
            </a:r>
            <a:r>
              <a:rPr lang="ru-RU" sz="2000" dirty="0" err="1"/>
              <a:t>комісії</a:t>
            </a:r>
            <a:r>
              <a:rPr lang="ru-RU" sz="2000" dirty="0"/>
              <a:t>, строки та </a:t>
            </a:r>
            <a:r>
              <a:rPr lang="ru-RU" sz="2000" dirty="0" err="1"/>
              <a:t>адреси</a:t>
            </a:r>
            <a:r>
              <a:rPr lang="ru-RU" sz="2000" dirty="0"/>
              <a:t> </a:t>
            </a:r>
            <a:r>
              <a:rPr lang="ru-RU" sz="2000" dirty="0" err="1"/>
              <a:t>електронної</a:t>
            </a:r>
            <a:r>
              <a:rPr lang="ru-RU" sz="2000" dirty="0"/>
              <a:t> </a:t>
            </a:r>
            <a:r>
              <a:rPr lang="ru-RU" sz="2000" dirty="0" err="1"/>
              <a:t>пошти</a:t>
            </a:r>
            <a:r>
              <a:rPr lang="ru-RU" sz="2000" dirty="0"/>
              <a:t> для </a:t>
            </a:r>
            <a:r>
              <a:rPr lang="ru-RU" sz="2000" dirty="0" err="1"/>
              <a:t>подання</a:t>
            </a:r>
            <a:r>
              <a:rPr lang="ru-RU" sz="2000" dirty="0"/>
              <a:t> </a:t>
            </a:r>
            <a:r>
              <a:rPr lang="ru-RU" sz="2000" dirty="0" err="1"/>
              <a:t>педагогічними</a:t>
            </a:r>
            <a:r>
              <a:rPr lang="ru-RU" sz="2000" dirty="0"/>
              <a:t> </a:t>
            </a:r>
            <a:r>
              <a:rPr lang="ru-RU" sz="2000" dirty="0" err="1"/>
              <a:t>працівниками</a:t>
            </a:r>
            <a:r>
              <a:rPr lang="ru-RU" sz="2000" dirty="0"/>
              <a:t> </a:t>
            </a:r>
            <a:r>
              <a:rPr lang="ru-RU" sz="2000" dirty="0" err="1"/>
              <a:t>документів</a:t>
            </a:r>
            <a:r>
              <a:rPr lang="ru-RU" sz="2000" dirty="0"/>
              <a:t> (у </a:t>
            </a:r>
            <a:r>
              <a:rPr lang="ru-RU" sz="2000" dirty="0" err="1"/>
              <a:t>разі</a:t>
            </a:r>
            <a:r>
              <a:rPr lang="ru-RU" sz="2000" dirty="0"/>
              <a:t> </a:t>
            </a:r>
            <a:r>
              <a:rPr lang="ru-RU" sz="2000" dirty="0" err="1"/>
              <a:t>подання</a:t>
            </a:r>
            <a:r>
              <a:rPr lang="ru-RU" sz="2000" dirty="0"/>
              <a:t> </a:t>
            </a:r>
            <a:r>
              <a:rPr lang="ru-RU" sz="2000" dirty="0" err="1"/>
              <a:t>їх</a:t>
            </a:r>
            <a:r>
              <a:rPr lang="ru-RU" sz="2000" dirty="0"/>
              <a:t> в </a:t>
            </a:r>
            <a:r>
              <a:rPr lang="ru-RU" sz="2000" dirty="0" err="1"/>
              <a:t>електронній</a:t>
            </a:r>
            <a:r>
              <a:rPr lang="ru-RU" sz="2000" dirty="0"/>
              <a:t> </a:t>
            </a:r>
            <a:r>
              <a:rPr lang="ru-RU" sz="2000" dirty="0" err="1"/>
              <a:t>формі</a:t>
            </a:r>
            <a:r>
              <a:rPr lang="ru-RU" sz="2000" dirty="0"/>
              <a:t>)  на </a:t>
            </a:r>
            <a:r>
              <a:rPr lang="ru-RU" sz="2000" dirty="0" err="1"/>
              <a:t>вебсайті</a:t>
            </a:r>
            <a:r>
              <a:rPr lang="ru-RU" sz="2000" dirty="0"/>
              <a:t> закладу </a:t>
            </a:r>
            <a:r>
              <a:rPr lang="ru-RU" sz="2000" dirty="0" err="1"/>
              <a:t>освіти</a:t>
            </a:r>
            <a:r>
              <a:rPr lang="ru-RU" sz="2000" dirty="0"/>
              <a:t>, </a:t>
            </a:r>
            <a:r>
              <a:rPr lang="ru-RU" sz="2000" dirty="0" err="1"/>
              <a:t>відокремленого</a:t>
            </a:r>
            <a:r>
              <a:rPr lang="ru-RU" sz="2000" dirty="0"/>
              <a:t> структурного </a:t>
            </a:r>
            <a:r>
              <a:rPr lang="ru-RU" sz="2000" dirty="0" err="1"/>
              <a:t>підрозділу</a:t>
            </a:r>
            <a:r>
              <a:rPr lang="ru-RU" sz="2000" dirty="0"/>
              <a:t>, органу </a:t>
            </a:r>
            <a:r>
              <a:rPr lang="ru-RU" sz="2000" dirty="0" err="1"/>
              <a:t>управління</a:t>
            </a:r>
            <a:r>
              <a:rPr lang="ru-RU" sz="2000" dirty="0"/>
              <a:t> у </a:t>
            </a:r>
            <a:r>
              <a:rPr lang="ru-RU" sz="2000" dirty="0" err="1"/>
              <a:t>сфері</a:t>
            </a:r>
            <a:r>
              <a:rPr lang="ru-RU" sz="2000" dirty="0"/>
              <a:t> </a:t>
            </a:r>
            <a:r>
              <a:rPr lang="ru-RU" sz="2000" dirty="0" err="1"/>
              <a:t>освіти</a:t>
            </a:r>
            <a:r>
              <a:rPr lang="ru-RU" sz="2000" dirty="0"/>
              <a:t> </a:t>
            </a:r>
            <a:r>
              <a:rPr lang="ru-RU" sz="2000" dirty="0">
                <a:solidFill>
                  <a:srgbClr val="FF0000"/>
                </a:solidFill>
              </a:rPr>
              <a:t>не </a:t>
            </a:r>
            <a:r>
              <a:rPr lang="ru-RU" sz="2000" dirty="0" err="1">
                <a:solidFill>
                  <a:srgbClr val="FF0000"/>
                </a:solidFill>
              </a:rPr>
              <a:t>пізніше</a:t>
            </a:r>
            <a:r>
              <a:rPr lang="ru-RU" sz="2000" dirty="0">
                <a:solidFill>
                  <a:srgbClr val="FF0000"/>
                </a:solidFill>
              </a:rPr>
              <a:t> </a:t>
            </a:r>
            <a:r>
              <a:rPr lang="ru-RU" sz="2000" dirty="0" err="1">
                <a:solidFill>
                  <a:srgbClr val="FF0000"/>
                </a:solidFill>
              </a:rPr>
              <a:t>п’яти</a:t>
            </a:r>
            <a:r>
              <a:rPr lang="ru-RU" sz="2000" dirty="0">
                <a:solidFill>
                  <a:srgbClr val="FF0000"/>
                </a:solidFill>
              </a:rPr>
              <a:t> </a:t>
            </a:r>
            <a:r>
              <a:rPr lang="ru-RU" sz="2000" dirty="0" err="1">
                <a:solidFill>
                  <a:srgbClr val="FF0000"/>
                </a:solidFill>
              </a:rPr>
              <a:t>робочих</a:t>
            </a:r>
            <a:r>
              <a:rPr lang="ru-RU" sz="2000" dirty="0">
                <a:solidFill>
                  <a:srgbClr val="FF0000"/>
                </a:solidFill>
              </a:rPr>
              <a:t> </a:t>
            </a:r>
            <a:r>
              <a:rPr lang="ru-RU" sz="2000" dirty="0" err="1">
                <a:solidFill>
                  <a:srgbClr val="FF0000"/>
                </a:solidFill>
              </a:rPr>
              <a:t>днів</a:t>
            </a:r>
            <a:r>
              <a:rPr lang="ru-RU" sz="2000" dirty="0">
                <a:solidFill>
                  <a:srgbClr val="FF0000"/>
                </a:solidFill>
              </a:rPr>
              <a:t> з дня </a:t>
            </a:r>
            <a:r>
              <a:rPr lang="ru-RU" sz="2000" dirty="0" err="1">
                <a:solidFill>
                  <a:srgbClr val="FF0000"/>
                </a:solidFill>
              </a:rPr>
              <a:t>прийняття</a:t>
            </a:r>
            <a:r>
              <a:rPr lang="ru-RU" sz="2000" dirty="0">
                <a:solidFill>
                  <a:srgbClr val="FF0000"/>
                </a:solidFill>
              </a:rPr>
              <a:t> </a:t>
            </a:r>
            <a:r>
              <a:rPr lang="ru-RU" sz="2000" dirty="0" err="1">
                <a:solidFill>
                  <a:srgbClr val="FF0000"/>
                </a:solidFill>
              </a:rPr>
              <a:t>рішення</a:t>
            </a:r>
            <a:r>
              <a:rPr lang="ru-RU" sz="2000" dirty="0"/>
              <a:t> (п.4 р.3) (</a:t>
            </a:r>
            <a:r>
              <a:rPr lang="ru-RU" sz="2000" dirty="0" err="1"/>
              <a:t>кожен</a:t>
            </a:r>
            <a:r>
              <a:rPr lang="ru-RU" sz="2000" dirty="0"/>
              <a:t> </a:t>
            </a:r>
            <a:r>
              <a:rPr lang="ru-RU" sz="2000" dirty="0" err="1"/>
              <a:t>педагогічний</a:t>
            </a:r>
            <a:r>
              <a:rPr lang="ru-RU" sz="2000" dirty="0"/>
              <a:t> </a:t>
            </a:r>
            <a:r>
              <a:rPr lang="ru-RU" sz="2000" dirty="0" err="1"/>
              <a:t>працівник</a:t>
            </a:r>
            <a:r>
              <a:rPr lang="ru-RU" sz="2000" dirty="0"/>
              <a:t> </a:t>
            </a:r>
            <a:r>
              <a:rPr lang="ru-RU" sz="2000" dirty="0" err="1"/>
              <a:t>має</a:t>
            </a:r>
            <a:r>
              <a:rPr lang="ru-RU" sz="2000" dirty="0"/>
              <a:t> право </a:t>
            </a:r>
            <a:r>
              <a:rPr lang="ru-RU" sz="2000" dirty="0" err="1"/>
              <a:t>подавати</a:t>
            </a:r>
            <a:r>
              <a:rPr lang="ru-RU" sz="2000" dirty="0"/>
              <a:t> </a:t>
            </a:r>
            <a:r>
              <a:rPr lang="ru-RU" sz="2000" dirty="0" err="1"/>
              <a:t>відповідній</a:t>
            </a:r>
            <a:r>
              <a:rPr lang="ru-RU" sz="2000" dirty="0"/>
              <a:t> </a:t>
            </a:r>
            <a:r>
              <a:rPr lang="ru-RU" sz="2000" dirty="0" err="1"/>
              <a:t>атестаційній</a:t>
            </a:r>
            <a:r>
              <a:rPr lang="ru-RU" sz="2000" dirty="0"/>
              <a:t> </a:t>
            </a:r>
            <a:r>
              <a:rPr lang="ru-RU" sz="2000" dirty="0" err="1"/>
              <a:t>комісії</a:t>
            </a:r>
            <a:r>
              <a:rPr lang="ru-RU" sz="2000" dirty="0"/>
              <a:t> </a:t>
            </a:r>
            <a:r>
              <a:rPr lang="ru-RU" sz="2000" dirty="0" err="1"/>
              <a:t>атестаційні</a:t>
            </a:r>
            <a:r>
              <a:rPr lang="ru-RU" sz="2000" dirty="0"/>
              <a:t> </a:t>
            </a:r>
            <a:r>
              <a:rPr lang="ru-RU" sz="2000" dirty="0" err="1"/>
              <a:t>документи</a:t>
            </a:r>
            <a:r>
              <a:rPr lang="ru-RU" sz="2000" dirty="0"/>
              <a:t> в  </a:t>
            </a:r>
            <a:r>
              <a:rPr lang="ru-RU" sz="2000" dirty="0" err="1"/>
              <a:t>електронній</a:t>
            </a:r>
            <a:r>
              <a:rPr lang="ru-RU" sz="2000" dirty="0"/>
              <a:t> </a:t>
            </a:r>
            <a:r>
              <a:rPr lang="ru-RU" sz="2000" dirty="0" err="1"/>
              <a:t>формі</a:t>
            </a:r>
            <a:r>
              <a:rPr lang="ru-RU" sz="2000" dirty="0"/>
              <a:t>: формат </a:t>
            </a:r>
            <a:r>
              <a:rPr lang="en-US" sz="2000" dirty="0"/>
              <a:t>PDF, </a:t>
            </a:r>
            <a:r>
              <a:rPr lang="ru-RU" sz="2000" dirty="0" err="1"/>
              <a:t>кожен</a:t>
            </a:r>
            <a:r>
              <a:rPr lang="ru-RU" sz="2000" dirty="0"/>
              <a:t> документ </a:t>
            </a:r>
            <a:r>
              <a:rPr lang="ru-RU" sz="2000" dirty="0" err="1"/>
              <a:t>окремим</a:t>
            </a:r>
            <a:r>
              <a:rPr lang="ru-RU" sz="2000" dirty="0"/>
              <a:t> файлом. </a:t>
            </a:r>
            <a:r>
              <a:rPr lang="ru-RU" sz="2000" dirty="0" err="1"/>
              <a:t>Комісія</a:t>
            </a:r>
            <a:r>
              <a:rPr lang="ru-RU" sz="2000" dirty="0"/>
              <a:t>     </a:t>
            </a:r>
          </a:p>
          <a:p>
            <a:r>
              <a:rPr lang="ru-RU" sz="2000" dirty="0"/>
              <a:t>                           повинна </a:t>
            </a:r>
            <a:r>
              <a:rPr lang="ru-RU" sz="2000" dirty="0" err="1"/>
              <a:t>підтвердити</a:t>
            </a:r>
            <a:r>
              <a:rPr lang="ru-RU" sz="2000" dirty="0"/>
              <a:t>   </a:t>
            </a:r>
            <a:r>
              <a:rPr lang="ru-RU" sz="2000" dirty="0" err="1"/>
              <a:t>отримання</a:t>
            </a:r>
            <a:r>
              <a:rPr lang="ru-RU" sz="2000" dirty="0"/>
              <a:t> </a:t>
            </a:r>
            <a:r>
              <a:rPr lang="ru-RU" sz="2000" dirty="0" err="1"/>
              <a:t>документів</a:t>
            </a:r>
            <a:r>
              <a:rPr lang="ru-RU" sz="2000" dirty="0"/>
              <a:t>);</a:t>
            </a:r>
          </a:p>
        </p:txBody>
      </p:sp>
    </p:spTree>
    <p:extLst>
      <p:ext uri="{BB962C8B-B14F-4D97-AF65-F5344CB8AC3E}">
        <p14:creationId xmlns:p14="http://schemas.microsoft.com/office/powerpoint/2010/main" val="3861220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62737" y="1098486"/>
            <a:ext cx="10877909" cy="5614742"/>
          </a:xfrm>
          <a:prstGeom prst="rect">
            <a:avLst/>
          </a:prstGeom>
        </p:spPr>
        <p:txBody>
          <a:bodyPr wrap="square">
            <a:spAutoFit/>
          </a:bodyPr>
          <a:lstStyle/>
          <a:p>
            <a:pPr marL="355600" marR="5080" lvl="0" indent="-342900">
              <a:lnSpc>
                <a:spcPct val="138900"/>
              </a:lnSpc>
              <a:spcBef>
                <a:spcPts val="100"/>
              </a:spcBef>
              <a:buFontTx/>
              <a:buAutoNum type="arabicPeriod"/>
              <a:tabLst>
                <a:tab pos="354965" algn="l"/>
                <a:tab pos="355600" algn="l"/>
              </a:tabLst>
            </a:pPr>
            <a:r>
              <a:rPr lang="ru-RU" sz="2800" spc="40" dirty="0">
                <a:solidFill>
                  <a:schemeClr val="accent6">
                    <a:lumMod val="50000"/>
                  </a:schemeClr>
                </a:solidFill>
                <a:cs typeface="Arial"/>
              </a:rPr>
              <a:t>Нове</a:t>
            </a:r>
            <a:r>
              <a:rPr lang="ru-RU" sz="2800" spc="-50" dirty="0">
                <a:solidFill>
                  <a:schemeClr val="accent6">
                    <a:lumMod val="50000"/>
                  </a:schemeClr>
                </a:solidFill>
                <a:cs typeface="Arial"/>
              </a:rPr>
              <a:t> </a:t>
            </a:r>
            <a:r>
              <a:rPr lang="ru-RU" sz="2800" spc="50" dirty="0" err="1">
                <a:solidFill>
                  <a:schemeClr val="accent6">
                    <a:lumMod val="50000"/>
                  </a:schemeClr>
                </a:solidFill>
                <a:cs typeface="Arial"/>
              </a:rPr>
              <a:t>Положення</a:t>
            </a:r>
            <a:r>
              <a:rPr lang="ru-RU" sz="2800" spc="-40" dirty="0">
                <a:solidFill>
                  <a:schemeClr val="accent6">
                    <a:lumMod val="50000"/>
                  </a:schemeClr>
                </a:solidFill>
                <a:cs typeface="Arial"/>
              </a:rPr>
              <a:t> </a:t>
            </a:r>
            <a:r>
              <a:rPr lang="ru-RU" sz="2800" spc="100" dirty="0">
                <a:solidFill>
                  <a:schemeClr val="accent6">
                    <a:lumMod val="50000"/>
                  </a:schemeClr>
                </a:solidFill>
                <a:cs typeface="Arial"/>
              </a:rPr>
              <a:t>про</a:t>
            </a:r>
            <a:r>
              <a:rPr lang="ru-RU" sz="2800" spc="-55" dirty="0">
                <a:solidFill>
                  <a:schemeClr val="accent6">
                    <a:lumMod val="50000"/>
                  </a:schemeClr>
                </a:solidFill>
                <a:cs typeface="Arial"/>
              </a:rPr>
              <a:t> </a:t>
            </a:r>
            <a:r>
              <a:rPr lang="ru-RU" sz="2800" spc="15" dirty="0" err="1">
                <a:solidFill>
                  <a:schemeClr val="accent6">
                    <a:lumMod val="50000"/>
                  </a:schemeClr>
                </a:solidFill>
                <a:cs typeface="Arial"/>
              </a:rPr>
              <a:t>атестацію</a:t>
            </a:r>
            <a:r>
              <a:rPr lang="ru-RU" sz="2800" spc="15" dirty="0">
                <a:solidFill>
                  <a:schemeClr val="accent6">
                    <a:lumMod val="50000"/>
                  </a:schemeClr>
                </a:solidFill>
                <a:cs typeface="Arial"/>
              </a:rPr>
              <a:t>:</a:t>
            </a:r>
            <a:r>
              <a:rPr lang="ru-RU" sz="2800" spc="-35" dirty="0">
                <a:solidFill>
                  <a:schemeClr val="accent6">
                    <a:lumMod val="50000"/>
                  </a:schemeClr>
                </a:solidFill>
                <a:cs typeface="Arial"/>
              </a:rPr>
              <a:t> </a:t>
            </a:r>
            <a:r>
              <a:rPr lang="ru-RU" sz="2800" spc="140" dirty="0" err="1">
                <a:solidFill>
                  <a:schemeClr val="accent6">
                    <a:lumMod val="50000"/>
                  </a:schemeClr>
                </a:solidFill>
                <a:cs typeface="Arial"/>
              </a:rPr>
              <a:t>чи</a:t>
            </a:r>
            <a:r>
              <a:rPr lang="ru-RU" sz="2800" spc="-35" dirty="0">
                <a:solidFill>
                  <a:schemeClr val="accent6">
                    <a:lumMod val="50000"/>
                  </a:schemeClr>
                </a:solidFill>
                <a:cs typeface="Arial"/>
              </a:rPr>
              <a:t> </a:t>
            </a:r>
            <a:r>
              <a:rPr lang="ru-RU" sz="2800" spc="25" dirty="0" err="1">
                <a:solidFill>
                  <a:schemeClr val="accent6">
                    <a:lumMod val="50000"/>
                  </a:schemeClr>
                </a:solidFill>
                <a:cs typeface="Arial"/>
              </a:rPr>
              <a:t>керується</a:t>
            </a:r>
            <a:r>
              <a:rPr lang="ru-RU" sz="2800" spc="-50" dirty="0">
                <a:solidFill>
                  <a:schemeClr val="accent6">
                    <a:lumMod val="50000"/>
                  </a:schemeClr>
                </a:solidFill>
                <a:cs typeface="Arial"/>
              </a:rPr>
              <a:t> </a:t>
            </a:r>
            <a:r>
              <a:rPr lang="ru-RU" sz="2800" spc="40" dirty="0" err="1">
                <a:solidFill>
                  <a:schemeClr val="accent6">
                    <a:lumMod val="50000"/>
                  </a:schemeClr>
                </a:solidFill>
                <a:cs typeface="Arial"/>
              </a:rPr>
              <a:t>інтересами</a:t>
            </a:r>
            <a:r>
              <a:rPr lang="ru-RU" sz="2800" spc="40" dirty="0">
                <a:solidFill>
                  <a:schemeClr val="accent6">
                    <a:lumMod val="50000"/>
                  </a:schemeClr>
                </a:solidFill>
                <a:cs typeface="Arial"/>
              </a:rPr>
              <a:t>  </a:t>
            </a:r>
            <a:r>
              <a:rPr lang="ru-RU" sz="2800" spc="75" dirty="0" err="1">
                <a:solidFill>
                  <a:schemeClr val="accent6">
                    <a:lumMod val="50000"/>
                  </a:schemeClr>
                </a:solidFill>
                <a:cs typeface="Arial"/>
              </a:rPr>
              <a:t>педагогічних</a:t>
            </a:r>
            <a:r>
              <a:rPr lang="ru-RU" sz="2800" spc="-50" dirty="0">
                <a:solidFill>
                  <a:schemeClr val="accent6">
                    <a:lumMod val="50000"/>
                  </a:schemeClr>
                </a:solidFill>
                <a:cs typeface="Arial"/>
              </a:rPr>
              <a:t> </a:t>
            </a:r>
            <a:r>
              <a:rPr lang="ru-RU" sz="2800" spc="75" dirty="0" err="1">
                <a:solidFill>
                  <a:schemeClr val="accent6">
                    <a:lumMod val="50000"/>
                  </a:schemeClr>
                </a:solidFill>
                <a:cs typeface="Arial"/>
              </a:rPr>
              <a:t>працівників</a:t>
            </a:r>
            <a:r>
              <a:rPr lang="ru-RU" sz="2800" spc="75" dirty="0">
                <a:solidFill>
                  <a:schemeClr val="accent6">
                    <a:lumMod val="50000"/>
                  </a:schemeClr>
                </a:solidFill>
                <a:cs typeface="Arial"/>
              </a:rPr>
              <a:t>.</a:t>
            </a:r>
            <a:endParaRPr lang="ru-RU" sz="2800" dirty="0">
              <a:solidFill>
                <a:schemeClr val="accent6">
                  <a:lumMod val="50000"/>
                </a:schemeClr>
              </a:solidFill>
              <a:cs typeface="Arial"/>
            </a:endParaRPr>
          </a:p>
          <a:p>
            <a:pPr marL="355600" lvl="0" indent="-342900">
              <a:spcBef>
                <a:spcPts val="840"/>
              </a:spcBef>
              <a:buFontTx/>
              <a:buAutoNum type="arabicPeriod"/>
              <a:tabLst>
                <a:tab pos="354965" algn="l"/>
                <a:tab pos="355600" algn="l"/>
              </a:tabLst>
            </a:pPr>
            <a:r>
              <a:rPr lang="ru-RU" sz="2800" spc="80" dirty="0" err="1">
                <a:solidFill>
                  <a:schemeClr val="accent6">
                    <a:lumMod val="50000"/>
                  </a:schemeClr>
                </a:solidFill>
                <a:cs typeface="Arial"/>
              </a:rPr>
              <a:t>Вимоги</a:t>
            </a:r>
            <a:r>
              <a:rPr lang="ru-RU" sz="2800" spc="-40" dirty="0">
                <a:solidFill>
                  <a:schemeClr val="accent6">
                    <a:lumMod val="50000"/>
                  </a:schemeClr>
                </a:solidFill>
                <a:cs typeface="Arial"/>
              </a:rPr>
              <a:t> </a:t>
            </a:r>
            <a:r>
              <a:rPr lang="ru-RU" sz="2800" spc="-10" dirty="0">
                <a:solidFill>
                  <a:schemeClr val="accent6">
                    <a:lumMod val="50000"/>
                  </a:schemeClr>
                </a:solidFill>
                <a:cs typeface="Arial"/>
              </a:rPr>
              <a:t>для</a:t>
            </a:r>
            <a:r>
              <a:rPr lang="ru-RU" sz="2800" spc="-60" dirty="0">
                <a:solidFill>
                  <a:schemeClr val="accent6">
                    <a:lumMod val="50000"/>
                  </a:schemeClr>
                </a:solidFill>
                <a:cs typeface="Arial"/>
              </a:rPr>
              <a:t> </a:t>
            </a:r>
            <a:r>
              <a:rPr lang="ru-RU" sz="2800" spc="65" dirty="0" err="1">
                <a:solidFill>
                  <a:schemeClr val="accent6">
                    <a:lumMod val="50000"/>
                  </a:schemeClr>
                </a:solidFill>
                <a:cs typeface="Arial"/>
              </a:rPr>
              <a:t>присвоєння</a:t>
            </a:r>
            <a:r>
              <a:rPr lang="ru-RU" sz="2800" spc="-40" dirty="0">
                <a:solidFill>
                  <a:schemeClr val="accent6">
                    <a:lumMod val="50000"/>
                  </a:schemeClr>
                </a:solidFill>
                <a:cs typeface="Arial"/>
              </a:rPr>
              <a:t> </a:t>
            </a:r>
            <a:r>
              <a:rPr lang="ru-RU" sz="2800" spc="50" dirty="0" err="1">
                <a:solidFill>
                  <a:schemeClr val="accent6">
                    <a:lumMod val="50000"/>
                  </a:schemeClr>
                </a:solidFill>
                <a:cs typeface="Arial"/>
              </a:rPr>
              <a:t>кваліфікаційних</a:t>
            </a:r>
            <a:r>
              <a:rPr lang="ru-RU" sz="2800" spc="-70" dirty="0">
                <a:solidFill>
                  <a:schemeClr val="accent6">
                    <a:lumMod val="50000"/>
                  </a:schemeClr>
                </a:solidFill>
                <a:cs typeface="Arial"/>
              </a:rPr>
              <a:t> </a:t>
            </a:r>
            <a:r>
              <a:rPr lang="ru-RU" sz="2800" spc="60" dirty="0" err="1">
                <a:solidFill>
                  <a:schemeClr val="accent6">
                    <a:lumMod val="50000"/>
                  </a:schemeClr>
                </a:solidFill>
                <a:cs typeface="Arial"/>
              </a:rPr>
              <a:t>категорій</a:t>
            </a:r>
            <a:r>
              <a:rPr lang="ru-RU" sz="2800" spc="-45" dirty="0">
                <a:solidFill>
                  <a:schemeClr val="accent6">
                    <a:lumMod val="50000"/>
                  </a:schemeClr>
                </a:solidFill>
                <a:cs typeface="Arial"/>
              </a:rPr>
              <a:t> </a:t>
            </a:r>
            <a:r>
              <a:rPr lang="ru-RU" sz="2800" dirty="0">
                <a:solidFill>
                  <a:schemeClr val="accent6">
                    <a:lumMod val="50000"/>
                  </a:schemeClr>
                </a:solidFill>
                <a:cs typeface="Arial"/>
              </a:rPr>
              <a:t>та </a:t>
            </a:r>
            <a:r>
              <a:rPr lang="ru-RU" sz="2800" spc="75" dirty="0" err="1">
                <a:solidFill>
                  <a:schemeClr val="accent6">
                    <a:lumMod val="50000"/>
                  </a:schemeClr>
                </a:solidFill>
                <a:cs typeface="Arial"/>
              </a:rPr>
              <a:t>педагогічних</a:t>
            </a:r>
            <a:r>
              <a:rPr lang="ru-RU" sz="2800" spc="-50" dirty="0">
                <a:solidFill>
                  <a:schemeClr val="accent6">
                    <a:lumMod val="50000"/>
                  </a:schemeClr>
                </a:solidFill>
                <a:cs typeface="Arial"/>
              </a:rPr>
              <a:t> </a:t>
            </a:r>
            <a:r>
              <a:rPr lang="ru-RU" sz="2800" spc="50" dirty="0" err="1">
                <a:solidFill>
                  <a:schemeClr val="accent6">
                    <a:lumMod val="50000"/>
                  </a:schemeClr>
                </a:solidFill>
                <a:cs typeface="Arial"/>
              </a:rPr>
              <a:t>звань</a:t>
            </a:r>
            <a:r>
              <a:rPr lang="ru-RU" sz="2800" spc="50" dirty="0">
                <a:solidFill>
                  <a:schemeClr val="accent6">
                    <a:lumMod val="50000"/>
                  </a:schemeClr>
                </a:solidFill>
                <a:cs typeface="Arial"/>
              </a:rPr>
              <a:t>.</a:t>
            </a:r>
            <a:endParaRPr lang="ru-RU" sz="2800" dirty="0">
              <a:solidFill>
                <a:schemeClr val="accent6">
                  <a:lumMod val="50000"/>
                </a:schemeClr>
              </a:solidFill>
              <a:cs typeface="Arial"/>
            </a:endParaRPr>
          </a:p>
          <a:p>
            <a:pPr marL="355600" marR="664845" lvl="0" indent="-342900">
              <a:lnSpc>
                <a:spcPct val="138900"/>
              </a:lnSpc>
              <a:buFontTx/>
              <a:buAutoNum type="arabicPeriod" startAt="3"/>
              <a:tabLst>
                <a:tab pos="354965" algn="l"/>
                <a:tab pos="355600" algn="l"/>
              </a:tabLst>
            </a:pPr>
            <a:r>
              <a:rPr lang="ru-RU" sz="2800" spc="65" dirty="0" err="1">
                <a:solidFill>
                  <a:schemeClr val="accent6">
                    <a:lumMod val="50000"/>
                  </a:schemeClr>
                </a:solidFill>
                <a:cs typeface="Arial"/>
              </a:rPr>
              <a:t>Повноваження</a:t>
            </a:r>
            <a:r>
              <a:rPr lang="ru-RU" sz="2800" spc="65" dirty="0">
                <a:solidFill>
                  <a:schemeClr val="accent6">
                    <a:lumMod val="50000"/>
                  </a:schemeClr>
                </a:solidFill>
                <a:cs typeface="Arial"/>
              </a:rPr>
              <a:t> </a:t>
            </a:r>
            <a:r>
              <a:rPr lang="ru-RU" sz="2800" spc="40" dirty="0" err="1">
                <a:solidFill>
                  <a:schemeClr val="accent6">
                    <a:lumMod val="50000"/>
                  </a:schemeClr>
                </a:solidFill>
                <a:cs typeface="Arial"/>
              </a:rPr>
              <a:t>атестаційних</a:t>
            </a:r>
            <a:r>
              <a:rPr lang="ru-RU" sz="2800" spc="40" dirty="0">
                <a:solidFill>
                  <a:schemeClr val="accent6">
                    <a:lumMod val="50000"/>
                  </a:schemeClr>
                </a:solidFill>
                <a:cs typeface="Arial"/>
              </a:rPr>
              <a:t> </a:t>
            </a:r>
            <a:r>
              <a:rPr lang="ru-RU" sz="2800" spc="50" dirty="0" err="1">
                <a:solidFill>
                  <a:schemeClr val="accent6">
                    <a:lumMod val="50000"/>
                  </a:schemeClr>
                </a:solidFill>
                <a:cs typeface="Arial"/>
              </a:rPr>
              <a:t>комісій</a:t>
            </a:r>
            <a:r>
              <a:rPr lang="ru-RU" sz="2800" spc="50" dirty="0">
                <a:solidFill>
                  <a:schemeClr val="accent6">
                    <a:lumMod val="50000"/>
                  </a:schemeClr>
                </a:solidFill>
                <a:cs typeface="Arial"/>
              </a:rPr>
              <a:t>.  </a:t>
            </a:r>
            <a:r>
              <a:rPr lang="ru-RU" sz="2800" dirty="0">
                <a:solidFill>
                  <a:schemeClr val="accent6">
                    <a:lumMod val="50000"/>
                  </a:schemeClr>
                </a:solidFill>
                <a:cs typeface="Arial"/>
              </a:rPr>
              <a:t>Атестація </a:t>
            </a:r>
            <a:r>
              <a:rPr lang="ru-RU" sz="2800" spc="60" dirty="0">
                <a:solidFill>
                  <a:schemeClr val="accent6">
                    <a:lumMod val="50000"/>
                  </a:schemeClr>
                </a:solidFill>
                <a:cs typeface="Arial"/>
              </a:rPr>
              <a:t>в </a:t>
            </a:r>
            <a:r>
              <a:rPr lang="ru-RU" sz="2800" spc="40" dirty="0" err="1">
                <a:solidFill>
                  <a:schemeClr val="accent6">
                    <a:lumMod val="50000"/>
                  </a:schemeClr>
                </a:solidFill>
                <a:cs typeface="Arial"/>
              </a:rPr>
              <a:t>умовах</a:t>
            </a:r>
            <a:r>
              <a:rPr lang="ru-RU" sz="2800" spc="40" dirty="0">
                <a:solidFill>
                  <a:schemeClr val="accent6">
                    <a:lumMod val="50000"/>
                  </a:schemeClr>
                </a:solidFill>
                <a:cs typeface="Arial"/>
              </a:rPr>
              <a:t> </a:t>
            </a:r>
            <a:r>
              <a:rPr lang="ru-RU" sz="2800" spc="75" dirty="0" err="1">
                <a:solidFill>
                  <a:schemeClr val="accent6">
                    <a:lumMod val="50000"/>
                  </a:schemeClr>
                </a:solidFill>
                <a:cs typeface="Arial"/>
              </a:rPr>
              <a:t>надзвичайних</a:t>
            </a:r>
            <a:r>
              <a:rPr lang="ru-RU" sz="2800" spc="-254" dirty="0">
                <a:solidFill>
                  <a:schemeClr val="accent6">
                    <a:lumMod val="50000"/>
                  </a:schemeClr>
                </a:solidFill>
                <a:cs typeface="Arial"/>
              </a:rPr>
              <a:t> </a:t>
            </a:r>
            <a:r>
              <a:rPr lang="ru-RU" sz="2800" spc="30" dirty="0" err="1">
                <a:solidFill>
                  <a:schemeClr val="accent6">
                    <a:lumMod val="50000"/>
                  </a:schemeClr>
                </a:solidFill>
                <a:cs typeface="Arial"/>
              </a:rPr>
              <a:t>ситуацій</a:t>
            </a:r>
            <a:r>
              <a:rPr lang="ru-RU" sz="2800" spc="30" dirty="0">
                <a:solidFill>
                  <a:schemeClr val="accent6">
                    <a:lumMod val="50000"/>
                  </a:schemeClr>
                </a:solidFill>
                <a:cs typeface="Arial"/>
              </a:rPr>
              <a:t>.</a:t>
            </a:r>
            <a:endParaRPr lang="ru-RU" sz="2800" dirty="0">
              <a:solidFill>
                <a:schemeClr val="accent6">
                  <a:lumMod val="50000"/>
                </a:schemeClr>
              </a:solidFill>
              <a:cs typeface="Arial"/>
            </a:endParaRPr>
          </a:p>
          <a:p>
            <a:pPr marL="355600" marR="843280" lvl="0" indent="-342900">
              <a:lnSpc>
                <a:spcPct val="138900"/>
              </a:lnSpc>
              <a:buFontTx/>
              <a:buAutoNum type="arabicPeriod" startAt="3"/>
              <a:tabLst>
                <a:tab pos="354965" algn="l"/>
                <a:tab pos="355600" algn="l"/>
              </a:tabLst>
            </a:pPr>
            <a:r>
              <a:rPr lang="ru-RU" sz="2800" dirty="0" err="1">
                <a:solidFill>
                  <a:schemeClr val="accent6">
                    <a:lumMod val="50000"/>
                  </a:schemeClr>
                </a:solidFill>
                <a:cs typeface="Arial"/>
              </a:rPr>
              <a:t>Дії</a:t>
            </a:r>
            <a:r>
              <a:rPr lang="ru-RU" sz="2800" dirty="0">
                <a:solidFill>
                  <a:schemeClr val="accent6">
                    <a:lumMod val="50000"/>
                  </a:schemeClr>
                </a:solidFill>
                <a:cs typeface="Arial"/>
              </a:rPr>
              <a:t> </a:t>
            </a:r>
            <a:r>
              <a:rPr lang="ru-RU" sz="2800" spc="65" dirty="0" err="1">
                <a:solidFill>
                  <a:schemeClr val="accent6">
                    <a:lumMod val="50000"/>
                  </a:schemeClr>
                </a:solidFill>
                <a:cs typeface="Arial"/>
              </a:rPr>
              <a:t>керівництва</a:t>
            </a:r>
            <a:r>
              <a:rPr lang="ru-RU" sz="2800" spc="65" dirty="0">
                <a:solidFill>
                  <a:schemeClr val="accent6">
                    <a:lumMod val="50000"/>
                  </a:schemeClr>
                </a:solidFill>
                <a:cs typeface="Arial"/>
              </a:rPr>
              <a:t> </a:t>
            </a:r>
            <a:r>
              <a:rPr lang="ru-RU" sz="2800" spc="-75" dirty="0">
                <a:solidFill>
                  <a:schemeClr val="accent6">
                    <a:lumMod val="50000"/>
                  </a:schemeClr>
                </a:solidFill>
                <a:cs typeface="Arial"/>
              </a:rPr>
              <a:t>ЗЗСО </a:t>
            </a:r>
            <a:r>
              <a:rPr lang="ru-RU" sz="2800" spc="65" dirty="0" err="1">
                <a:solidFill>
                  <a:schemeClr val="accent6">
                    <a:lumMod val="50000"/>
                  </a:schemeClr>
                </a:solidFill>
                <a:cs typeface="Arial"/>
              </a:rPr>
              <a:t>щодо</a:t>
            </a:r>
            <a:r>
              <a:rPr lang="ru-RU" sz="2800" spc="65" dirty="0">
                <a:solidFill>
                  <a:schemeClr val="accent6">
                    <a:lumMod val="50000"/>
                  </a:schemeClr>
                </a:solidFill>
                <a:cs typeface="Arial"/>
              </a:rPr>
              <a:t> </a:t>
            </a:r>
            <a:r>
              <a:rPr lang="ru-RU" sz="2800" dirty="0" err="1">
                <a:solidFill>
                  <a:schemeClr val="accent6">
                    <a:lumMod val="50000"/>
                  </a:schemeClr>
                </a:solidFill>
                <a:cs typeface="Arial"/>
              </a:rPr>
              <a:t>атестації</a:t>
            </a:r>
            <a:r>
              <a:rPr lang="ru-RU" sz="2800" spc="-345" dirty="0">
                <a:solidFill>
                  <a:schemeClr val="accent6">
                    <a:lumMod val="50000"/>
                  </a:schemeClr>
                </a:solidFill>
                <a:cs typeface="Arial"/>
              </a:rPr>
              <a:t>  </a:t>
            </a:r>
            <a:r>
              <a:rPr lang="ru-RU" sz="2800" spc="75" dirty="0" err="1">
                <a:solidFill>
                  <a:schemeClr val="accent6">
                    <a:lumMod val="50000"/>
                  </a:schemeClr>
                </a:solidFill>
                <a:cs typeface="Arial"/>
              </a:rPr>
              <a:t>педагогічних</a:t>
            </a:r>
            <a:r>
              <a:rPr lang="ru-RU" sz="2800" spc="75" dirty="0">
                <a:solidFill>
                  <a:schemeClr val="accent6">
                    <a:lumMod val="50000"/>
                  </a:schemeClr>
                </a:solidFill>
                <a:cs typeface="Arial"/>
              </a:rPr>
              <a:t>  </a:t>
            </a:r>
            <a:r>
              <a:rPr lang="ru-RU" sz="2800" spc="75" dirty="0" err="1">
                <a:solidFill>
                  <a:schemeClr val="accent6">
                    <a:lumMod val="50000"/>
                  </a:schemeClr>
                </a:solidFill>
                <a:cs typeface="Arial"/>
              </a:rPr>
              <a:t>працівників</a:t>
            </a:r>
            <a:r>
              <a:rPr lang="ru-RU" sz="2800" spc="75" dirty="0">
                <a:solidFill>
                  <a:schemeClr val="accent6">
                    <a:lumMod val="50000"/>
                  </a:schemeClr>
                </a:solidFill>
                <a:cs typeface="Arial"/>
              </a:rPr>
              <a:t>.</a:t>
            </a:r>
            <a:endParaRPr lang="ru-RU" sz="2800" dirty="0">
              <a:solidFill>
                <a:schemeClr val="accent6">
                  <a:lumMod val="50000"/>
                </a:schemeClr>
              </a:solidFill>
              <a:cs typeface="Arial"/>
            </a:endParaRPr>
          </a:p>
          <a:p>
            <a:pPr marL="355600" lvl="0" indent="-342900">
              <a:spcBef>
                <a:spcPts val="840"/>
              </a:spcBef>
              <a:buFontTx/>
              <a:buAutoNum type="arabicPeriod" startAt="3"/>
              <a:tabLst>
                <a:tab pos="354965" algn="l"/>
                <a:tab pos="355600" algn="l"/>
              </a:tabLst>
            </a:pPr>
            <a:r>
              <a:rPr lang="ru-RU" sz="2800" spc="25" dirty="0" err="1">
                <a:solidFill>
                  <a:schemeClr val="accent6">
                    <a:lumMod val="50000"/>
                  </a:schemeClr>
                </a:solidFill>
                <a:cs typeface="Arial"/>
              </a:rPr>
              <a:t>Особливості</a:t>
            </a:r>
            <a:r>
              <a:rPr lang="ru-RU" sz="2800" spc="25" dirty="0">
                <a:solidFill>
                  <a:schemeClr val="accent6">
                    <a:lumMod val="50000"/>
                  </a:schemeClr>
                </a:solidFill>
                <a:cs typeface="Arial"/>
              </a:rPr>
              <a:t> </a:t>
            </a:r>
            <a:r>
              <a:rPr lang="ru-RU" sz="2800" spc="60" dirty="0" err="1">
                <a:solidFill>
                  <a:schemeClr val="accent6">
                    <a:lumMod val="50000"/>
                  </a:schemeClr>
                </a:solidFill>
                <a:cs typeface="Arial"/>
              </a:rPr>
              <a:t>проведення</a:t>
            </a:r>
            <a:r>
              <a:rPr lang="ru-RU" sz="2800" spc="60" dirty="0">
                <a:solidFill>
                  <a:schemeClr val="accent6">
                    <a:lumMod val="50000"/>
                  </a:schemeClr>
                </a:solidFill>
                <a:cs typeface="Arial"/>
              </a:rPr>
              <a:t> </a:t>
            </a:r>
            <a:r>
              <a:rPr lang="ru-RU" sz="2800" dirty="0" err="1">
                <a:solidFill>
                  <a:schemeClr val="accent6">
                    <a:lumMod val="50000"/>
                  </a:schemeClr>
                </a:solidFill>
                <a:cs typeface="Arial"/>
              </a:rPr>
              <a:t>атестації</a:t>
            </a:r>
            <a:r>
              <a:rPr lang="ru-RU" sz="2800" dirty="0">
                <a:solidFill>
                  <a:schemeClr val="accent6">
                    <a:lumMod val="50000"/>
                  </a:schemeClr>
                </a:solidFill>
                <a:cs typeface="Arial"/>
              </a:rPr>
              <a:t> та </a:t>
            </a:r>
            <a:r>
              <a:rPr lang="ru-RU" sz="2800" spc="55" dirty="0" err="1">
                <a:solidFill>
                  <a:schemeClr val="accent6">
                    <a:lumMod val="50000"/>
                  </a:schemeClr>
                </a:solidFill>
                <a:cs typeface="Arial"/>
              </a:rPr>
              <a:t>оскарження</a:t>
            </a:r>
            <a:r>
              <a:rPr lang="ru-RU" sz="2800" spc="-250" dirty="0">
                <a:solidFill>
                  <a:schemeClr val="accent6">
                    <a:lumMod val="50000"/>
                  </a:schemeClr>
                </a:solidFill>
                <a:cs typeface="Arial"/>
              </a:rPr>
              <a:t> </a:t>
            </a:r>
            <a:r>
              <a:rPr lang="ru-RU" sz="2800" spc="90" dirty="0" err="1">
                <a:solidFill>
                  <a:schemeClr val="accent6">
                    <a:lumMod val="50000"/>
                  </a:schemeClr>
                </a:solidFill>
                <a:cs typeface="Arial"/>
              </a:rPr>
              <a:t>рішень</a:t>
            </a:r>
            <a:r>
              <a:rPr lang="ru-RU" sz="2800" dirty="0">
                <a:solidFill>
                  <a:schemeClr val="accent6">
                    <a:lumMod val="50000"/>
                  </a:schemeClr>
                </a:solidFill>
                <a:cs typeface="Arial"/>
              </a:rPr>
              <a:t> </a:t>
            </a:r>
            <a:r>
              <a:rPr lang="ru-RU" sz="2800" spc="40" dirty="0" err="1">
                <a:solidFill>
                  <a:schemeClr val="accent6">
                    <a:lumMod val="50000"/>
                  </a:schemeClr>
                </a:solidFill>
                <a:cs typeface="Arial"/>
              </a:rPr>
              <a:t>атестаційних</a:t>
            </a:r>
            <a:r>
              <a:rPr lang="ru-RU" sz="2800" spc="-60" dirty="0">
                <a:solidFill>
                  <a:schemeClr val="accent6">
                    <a:lumMod val="50000"/>
                  </a:schemeClr>
                </a:solidFill>
                <a:cs typeface="Arial"/>
              </a:rPr>
              <a:t> </a:t>
            </a:r>
            <a:r>
              <a:rPr lang="ru-RU" sz="2800" spc="50" dirty="0" err="1">
                <a:solidFill>
                  <a:schemeClr val="accent6">
                    <a:lumMod val="50000"/>
                  </a:schemeClr>
                </a:solidFill>
                <a:cs typeface="Arial"/>
              </a:rPr>
              <a:t>комісій</a:t>
            </a:r>
            <a:r>
              <a:rPr lang="ru-RU" sz="2800" spc="50" dirty="0">
                <a:solidFill>
                  <a:schemeClr val="accent6">
                    <a:lumMod val="50000"/>
                  </a:schemeClr>
                </a:solidFill>
                <a:cs typeface="Arial"/>
              </a:rPr>
              <a:t>.</a:t>
            </a:r>
            <a:endParaRPr lang="ru-RU" sz="2800" dirty="0">
              <a:solidFill>
                <a:schemeClr val="accent6">
                  <a:lumMod val="50000"/>
                </a:schemeClr>
              </a:solidFill>
              <a:cs typeface="Arial"/>
            </a:endParaRPr>
          </a:p>
        </p:txBody>
      </p:sp>
      <p:sp>
        <p:nvSpPr>
          <p:cNvPr id="5" name="Заголовок 1">
            <a:extLst>
              <a:ext uri="{FF2B5EF4-FFF2-40B4-BE49-F238E27FC236}">
                <a16:creationId xmlns:a16="http://schemas.microsoft.com/office/drawing/2014/main" id="{8EE9D4C2-6D48-4A83-8EA6-54EB08253BD8}"/>
              </a:ext>
            </a:extLst>
          </p:cNvPr>
          <p:cNvSpPr>
            <a:spLocks noGrp="1"/>
          </p:cNvSpPr>
          <p:nvPr>
            <p:ph type="title"/>
          </p:nvPr>
        </p:nvSpPr>
        <p:spPr>
          <a:xfrm>
            <a:off x="3975417" y="122829"/>
            <a:ext cx="6328643" cy="780184"/>
          </a:xfrm>
        </p:spPr>
        <p:txBody>
          <a:bodyPr/>
          <a:lstStyle/>
          <a:p>
            <a:r>
              <a:rPr lang="uk-UA" b="1" dirty="0">
                <a:solidFill>
                  <a:srgbClr val="1F464B"/>
                </a:solidFill>
              </a:rPr>
              <a:t>Питання, що розглянемо</a:t>
            </a:r>
            <a:endParaRPr lang="ru-RU" b="1" dirty="0">
              <a:solidFill>
                <a:srgbClr val="1F464B"/>
              </a:solidFill>
            </a:endParaRPr>
          </a:p>
        </p:txBody>
      </p:sp>
    </p:spTree>
    <p:extLst>
      <p:ext uri="{BB962C8B-B14F-4D97-AF65-F5344CB8AC3E}">
        <p14:creationId xmlns:p14="http://schemas.microsoft.com/office/powerpoint/2010/main" val="1854514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 y="754378"/>
            <a:ext cx="12078269" cy="5016758"/>
          </a:xfrm>
          <a:prstGeom prst="rect">
            <a:avLst/>
          </a:prstGeom>
        </p:spPr>
        <p:txBody>
          <a:bodyPr wrap="square">
            <a:spAutoFit/>
          </a:bodyPr>
          <a:lstStyle/>
          <a:p>
            <a:pPr marL="342900" indent="-342900">
              <a:buFont typeface="Wingdings" panose="05000000000000000000" pitchFamily="2" charset="2"/>
              <a:buChar char="Ø"/>
            </a:pPr>
            <a:r>
              <a:rPr lang="ru-RU" sz="2000" dirty="0"/>
              <a:t>               </a:t>
            </a:r>
            <a:r>
              <a:rPr lang="ru-RU" sz="2000" dirty="0" err="1"/>
              <a:t>атестаційна</a:t>
            </a:r>
            <a:r>
              <a:rPr lang="ru-RU" sz="2000" dirty="0"/>
              <a:t> </a:t>
            </a:r>
            <a:r>
              <a:rPr lang="ru-RU" sz="2000" dirty="0" err="1"/>
              <a:t>комісія</a:t>
            </a:r>
            <a:r>
              <a:rPr lang="ru-RU" sz="2000" dirty="0"/>
              <a:t> </a:t>
            </a:r>
            <a:r>
              <a:rPr lang="ru-RU" sz="2000" dirty="0" err="1"/>
              <a:t>розглядає</a:t>
            </a:r>
            <a:r>
              <a:rPr lang="ru-RU" sz="2000" dirty="0"/>
              <a:t> </a:t>
            </a:r>
            <a:r>
              <a:rPr lang="ru-RU" sz="2000" dirty="0" err="1"/>
              <a:t>документи</a:t>
            </a:r>
            <a:r>
              <a:rPr lang="ru-RU" sz="2000" dirty="0"/>
              <a:t> </a:t>
            </a:r>
            <a:r>
              <a:rPr lang="ru-RU" sz="2000" dirty="0" err="1"/>
              <a:t>педагогічних</a:t>
            </a:r>
            <a:r>
              <a:rPr lang="ru-RU" sz="2000" dirty="0"/>
              <a:t> </a:t>
            </a:r>
            <a:r>
              <a:rPr lang="ru-RU" sz="2000" dirty="0" err="1"/>
              <a:t>працівників</a:t>
            </a:r>
            <a:r>
              <a:rPr lang="ru-RU" sz="2000" dirty="0"/>
              <a:t>, </a:t>
            </a:r>
            <a:r>
              <a:rPr lang="ru-RU" sz="2000" dirty="0" err="1"/>
              <a:t>які</a:t>
            </a:r>
            <a:r>
              <a:rPr lang="ru-RU" sz="2000" dirty="0"/>
              <a:t> </a:t>
            </a:r>
            <a:r>
              <a:rPr lang="ru-RU" sz="2000" dirty="0" err="1"/>
              <a:t>атестуються</a:t>
            </a:r>
            <a:r>
              <a:rPr lang="ru-RU" sz="2000" dirty="0"/>
              <a:t>, за потреби </a:t>
            </a:r>
          </a:p>
          <a:p>
            <a:r>
              <a:rPr lang="ru-RU" sz="2000" dirty="0"/>
              <a:t>               </a:t>
            </a:r>
            <a:r>
              <a:rPr lang="ru-RU" sz="2000" dirty="0" err="1"/>
              <a:t>перевіряє</a:t>
            </a:r>
            <a:r>
              <a:rPr lang="ru-RU" sz="2000" dirty="0"/>
              <a:t> </a:t>
            </a:r>
            <a:r>
              <a:rPr lang="ru-RU" sz="2000" dirty="0" err="1"/>
              <a:t>їхню</a:t>
            </a:r>
            <a:r>
              <a:rPr lang="ru-RU" sz="2000" dirty="0"/>
              <a:t> </a:t>
            </a:r>
            <a:r>
              <a:rPr lang="ru-RU" sz="2000" dirty="0" err="1"/>
              <a:t>достовірність</a:t>
            </a:r>
            <a:r>
              <a:rPr lang="ru-RU" sz="2000" dirty="0"/>
              <a:t>, </a:t>
            </a:r>
            <a:r>
              <a:rPr lang="ru-RU" sz="2000" dirty="0" err="1"/>
              <a:t>встановлює</a:t>
            </a:r>
            <a:r>
              <a:rPr lang="ru-RU" sz="2000" dirty="0"/>
              <a:t> </a:t>
            </a:r>
            <a:r>
              <a:rPr lang="ru-RU" sz="2000" dirty="0" err="1"/>
              <a:t>дотримання</a:t>
            </a:r>
            <a:r>
              <a:rPr lang="ru-RU" sz="2000" dirty="0"/>
              <a:t> </a:t>
            </a:r>
            <a:r>
              <a:rPr lang="ru-RU" sz="2000" dirty="0" err="1"/>
              <a:t>вимог</a:t>
            </a:r>
            <a:r>
              <a:rPr lang="ru-RU" sz="2000" dirty="0"/>
              <a:t> </a:t>
            </a:r>
            <a:r>
              <a:rPr lang="ru-RU" sz="2000" dirty="0" err="1"/>
              <a:t>пунктів</a:t>
            </a:r>
            <a:r>
              <a:rPr lang="ru-RU" sz="2000" dirty="0"/>
              <a:t> 8, 9 </a:t>
            </a:r>
            <a:r>
              <a:rPr lang="ru-RU" sz="2000" dirty="0" err="1"/>
              <a:t>розділу</a:t>
            </a:r>
            <a:r>
              <a:rPr lang="ru-RU" sz="2000" dirty="0"/>
              <a:t> </a:t>
            </a:r>
            <a:r>
              <a:rPr lang="en-US" sz="2000" dirty="0"/>
              <a:t>I </a:t>
            </a:r>
            <a:r>
              <a:rPr lang="ru-RU" sz="2000" dirty="0" err="1"/>
              <a:t>Положення</a:t>
            </a:r>
            <a:r>
              <a:rPr lang="ru-RU" sz="2000" dirty="0"/>
              <a:t>, а </a:t>
            </a:r>
            <a:r>
              <a:rPr lang="ru-RU" sz="2000" dirty="0" err="1"/>
              <a:t>також</a:t>
            </a:r>
            <a:r>
              <a:rPr lang="ru-RU" sz="2000" dirty="0"/>
              <a:t> </a:t>
            </a:r>
            <a:r>
              <a:rPr lang="ru-RU" sz="2000" dirty="0" err="1"/>
              <a:t>оцінює</a:t>
            </a:r>
            <a:r>
              <a:rPr lang="ru-RU" sz="2000" dirty="0"/>
              <a:t> </a:t>
            </a:r>
            <a:r>
              <a:rPr lang="ru-RU" sz="2000" dirty="0" err="1"/>
              <a:t>професійні</a:t>
            </a:r>
            <a:r>
              <a:rPr lang="ru-RU" sz="2000" dirty="0"/>
              <a:t> </a:t>
            </a:r>
            <a:r>
              <a:rPr lang="ru-RU" sz="2000" dirty="0" err="1"/>
              <a:t>компетентності</a:t>
            </a:r>
            <a:r>
              <a:rPr lang="ru-RU" sz="2000" dirty="0"/>
              <a:t> </a:t>
            </a:r>
            <a:r>
              <a:rPr lang="ru-RU" sz="2000" dirty="0" err="1"/>
              <a:t>педагогічного</a:t>
            </a:r>
            <a:r>
              <a:rPr lang="ru-RU" sz="2000" dirty="0"/>
              <a:t> </a:t>
            </a:r>
            <a:r>
              <a:rPr lang="ru-RU" sz="2000" dirty="0" err="1"/>
              <a:t>працівника</a:t>
            </a:r>
            <a:r>
              <a:rPr lang="ru-RU" sz="2000" dirty="0"/>
              <a:t> з </a:t>
            </a:r>
            <a:r>
              <a:rPr lang="ru-RU" sz="2000" dirty="0" err="1"/>
              <a:t>урахуванням</a:t>
            </a:r>
            <a:r>
              <a:rPr lang="ru-RU" sz="2000" dirty="0"/>
              <a:t> </a:t>
            </a:r>
            <a:r>
              <a:rPr lang="ru-RU" sz="2000" dirty="0" err="1"/>
              <a:t>його</a:t>
            </a:r>
            <a:r>
              <a:rPr lang="ru-RU" sz="2000" dirty="0"/>
              <a:t> </a:t>
            </a:r>
            <a:r>
              <a:rPr lang="ru-RU" sz="2000" dirty="0" err="1"/>
              <a:t>посадових</a:t>
            </a:r>
            <a:r>
              <a:rPr lang="ru-RU" sz="2000" dirty="0"/>
              <a:t> </a:t>
            </a:r>
            <a:r>
              <a:rPr lang="ru-RU" sz="2000" dirty="0" err="1"/>
              <a:t>обов’язків</a:t>
            </a:r>
            <a:r>
              <a:rPr lang="ru-RU" sz="2000" dirty="0"/>
              <a:t> і </a:t>
            </a:r>
            <a:r>
              <a:rPr lang="ru-RU" sz="2000" dirty="0" err="1"/>
              <a:t>вимог</a:t>
            </a:r>
            <a:r>
              <a:rPr lang="ru-RU" sz="2000" dirty="0"/>
              <a:t> </a:t>
            </a:r>
            <a:r>
              <a:rPr lang="ru-RU" sz="2000" dirty="0" err="1"/>
              <a:t>професійного</a:t>
            </a:r>
            <a:r>
              <a:rPr lang="ru-RU" sz="2000" dirty="0"/>
              <a:t> стандарту (за </a:t>
            </a:r>
            <a:r>
              <a:rPr lang="ru-RU" sz="2000" dirty="0" err="1"/>
              <a:t>наявності</a:t>
            </a:r>
            <a:r>
              <a:rPr lang="ru-RU" sz="2000" dirty="0"/>
              <a:t>) (</a:t>
            </a:r>
            <a:r>
              <a:rPr lang="ru-RU" sz="2000" dirty="0" err="1"/>
              <a:t>звертаємо</a:t>
            </a:r>
            <a:r>
              <a:rPr lang="ru-RU" sz="2000" dirty="0"/>
              <a:t> </a:t>
            </a:r>
            <a:r>
              <a:rPr lang="ru-RU" sz="2000" dirty="0" err="1"/>
              <a:t>увагу</a:t>
            </a:r>
            <a:r>
              <a:rPr lang="ru-RU" sz="2000" dirty="0"/>
              <a:t> на те, </a:t>
            </a:r>
            <a:r>
              <a:rPr lang="ru-RU" sz="2000" dirty="0" err="1"/>
              <a:t>що</a:t>
            </a:r>
            <a:r>
              <a:rPr lang="ru-RU" sz="2000" dirty="0"/>
              <a:t> </a:t>
            </a:r>
            <a:r>
              <a:rPr lang="ru-RU" sz="2000" dirty="0" err="1"/>
              <a:t>Положення</a:t>
            </a:r>
            <a:r>
              <a:rPr lang="ru-RU" sz="2000" dirty="0"/>
              <a:t> не </a:t>
            </a:r>
            <a:r>
              <a:rPr lang="ru-RU" sz="2000" dirty="0" err="1"/>
              <a:t>передбачає</a:t>
            </a:r>
            <a:r>
              <a:rPr lang="ru-RU" sz="2000" dirty="0"/>
              <a:t> </a:t>
            </a:r>
            <a:r>
              <a:rPr lang="ru-RU" sz="2000" dirty="0" err="1"/>
              <a:t>орієнтовного</a:t>
            </a:r>
            <a:r>
              <a:rPr lang="ru-RU" sz="2000" dirty="0"/>
              <a:t> </a:t>
            </a:r>
            <a:r>
              <a:rPr lang="ru-RU" sz="2000" dirty="0" err="1"/>
              <a:t>переліку</a:t>
            </a:r>
            <a:r>
              <a:rPr lang="ru-RU" sz="2000" dirty="0"/>
              <a:t> таких </a:t>
            </a:r>
            <a:r>
              <a:rPr lang="ru-RU" sz="2000" dirty="0" err="1"/>
              <a:t>документів</a:t>
            </a:r>
            <a:r>
              <a:rPr lang="ru-RU" sz="2000" dirty="0"/>
              <a:t> </a:t>
            </a:r>
            <a:r>
              <a:rPr lang="ru-RU" sz="2000" dirty="0" err="1"/>
              <a:t>або</a:t>
            </a:r>
            <a:r>
              <a:rPr lang="ru-RU" sz="2000" dirty="0"/>
              <a:t> </a:t>
            </a:r>
            <a:r>
              <a:rPr lang="ru-RU" sz="2000" dirty="0" err="1"/>
              <a:t>вимог</a:t>
            </a:r>
            <a:r>
              <a:rPr lang="ru-RU" sz="2000" dirty="0"/>
              <a:t> до них; </a:t>
            </a:r>
            <a:r>
              <a:rPr lang="ru-RU" sz="2000" dirty="0" err="1"/>
              <a:t>атестаційна</a:t>
            </a:r>
            <a:r>
              <a:rPr lang="ru-RU" sz="2000" dirty="0"/>
              <a:t> </a:t>
            </a:r>
            <a:r>
              <a:rPr lang="ru-RU" sz="2000" dirty="0" err="1"/>
              <a:t>комісія</a:t>
            </a:r>
            <a:r>
              <a:rPr lang="ru-RU" sz="2000" dirty="0"/>
              <a:t> </a:t>
            </a:r>
            <a:r>
              <a:rPr lang="ru-RU" sz="2000" dirty="0" err="1"/>
              <a:t>може</a:t>
            </a:r>
            <a:r>
              <a:rPr lang="ru-RU" sz="2000" dirty="0"/>
              <a:t> </a:t>
            </a:r>
            <a:r>
              <a:rPr lang="ru-RU" sz="2000" dirty="0" err="1"/>
              <a:t>надавати</a:t>
            </a:r>
            <a:r>
              <a:rPr lang="ru-RU" sz="2000" dirty="0"/>
              <a:t> </a:t>
            </a:r>
            <a:r>
              <a:rPr lang="ru-RU" sz="2000" dirty="0" err="1"/>
              <a:t>працівникам</a:t>
            </a:r>
            <a:r>
              <a:rPr lang="ru-RU" sz="2000" dirty="0"/>
              <a:t> </a:t>
            </a:r>
            <a:r>
              <a:rPr lang="ru-RU" sz="2000" dirty="0" err="1"/>
              <a:t>рекомендації</a:t>
            </a:r>
            <a:r>
              <a:rPr lang="ru-RU" sz="2000" dirty="0"/>
              <a:t> </a:t>
            </a:r>
            <a:r>
              <a:rPr lang="ru-RU" sz="2000" dirty="0" err="1"/>
              <a:t>щодо</a:t>
            </a:r>
            <a:r>
              <a:rPr lang="ru-RU" sz="2000" dirty="0"/>
              <a:t> </a:t>
            </a:r>
            <a:r>
              <a:rPr lang="ru-RU" sz="2000" dirty="0" err="1"/>
              <a:t>подання</a:t>
            </a:r>
            <a:r>
              <a:rPr lang="ru-RU" sz="2000" dirty="0"/>
              <a:t> </a:t>
            </a:r>
            <a:r>
              <a:rPr lang="ru-RU" sz="2000" dirty="0" err="1"/>
              <a:t>документів</a:t>
            </a:r>
            <a:r>
              <a:rPr lang="ru-RU" sz="2000" dirty="0"/>
              <a:t>, але </a:t>
            </a:r>
            <a:r>
              <a:rPr lang="ru-RU" sz="2000" dirty="0" err="1"/>
              <a:t>такі</a:t>
            </a:r>
            <a:r>
              <a:rPr lang="ru-RU" sz="2000" dirty="0"/>
              <a:t> </a:t>
            </a:r>
            <a:r>
              <a:rPr lang="ru-RU" sz="2000" dirty="0" err="1"/>
              <a:t>пропозиції</a:t>
            </a:r>
            <a:r>
              <a:rPr lang="ru-RU" sz="2000" dirty="0"/>
              <a:t> не </a:t>
            </a:r>
            <a:r>
              <a:rPr lang="ru-RU" sz="2000" dirty="0" err="1"/>
              <a:t>мають</a:t>
            </a:r>
            <a:r>
              <a:rPr lang="ru-RU" sz="2000" dirty="0"/>
              <a:t> </a:t>
            </a:r>
            <a:r>
              <a:rPr lang="ru-RU" sz="2000" dirty="0" err="1"/>
              <a:t>носити</a:t>
            </a:r>
            <a:r>
              <a:rPr lang="ru-RU" sz="2000" dirty="0"/>
              <a:t> </a:t>
            </a:r>
            <a:r>
              <a:rPr lang="ru-RU" sz="2000" dirty="0" err="1"/>
              <a:t>обов’язковий</a:t>
            </a:r>
            <a:r>
              <a:rPr lang="ru-RU" sz="2000" dirty="0"/>
              <a:t> характер; </a:t>
            </a:r>
          </a:p>
          <a:p>
            <a:r>
              <a:rPr lang="ru-RU" sz="2000" dirty="0" err="1"/>
              <a:t>педагогічний</a:t>
            </a:r>
            <a:r>
              <a:rPr lang="ru-RU" sz="2000" dirty="0"/>
              <a:t> </a:t>
            </a:r>
            <a:r>
              <a:rPr lang="ru-RU" sz="2000" dirty="0" err="1"/>
              <a:t>працівник</a:t>
            </a:r>
            <a:r>
              <a:rPr lang="ru-RU" sz="2000" dirty="0"/>
              <a:t> </a:t>
            </a:r>
            <a:r>
              <a:rPr lang="ru-RU" sz="2000" dirty="0" err="1"/>
              <a:t>може</a:t>
            </a:r>
            <a:r>
              <a:rPr lang="ru-RU" sz="2000" dirty="0"/>
              <a:t> </a:t>
            </a:r>
            <a:r>
              <a:rPr lang="ru-RU" sz="2000" dirty="0" err="1"/>
              <a:t>подавати</a:t>
            </a:r>
            <a:r>
              <a:rPr lang="ru-RU" sz="2000" dirty="0"/>
              <a:t> будь-</a:t>
            </a:r>
            <a:r>
              <a:rPr lang="ru-RU" sz="2000" dirty="0" err="1"/>
              <a:t>які</a:t>
            </a:r>
            <a:r>
              <a:rPr lang="ru-RU" sz="2000" dirty="0"/>
              <a:t> </a:t>
            </a:r>
            <a:r>
              <a:rPr lang="ru-RU" sz="2000" dirty="0" err="1"/>
              <a:t>документи</a:t>
            </a:r>
            <a:r>
              <a:rPr lang="ru-RU" sz="2000" dirty="0"/>
              <a:t>, </a:t>
            </a:r>
            <a:r>
              <a:rPr lang="ru-RU" sz="2000" dirty="0" err="1"/>
              <a:t>які</a:t>
            </a:r>
            <a:r>
              <a:rPr lang="ru-RU" sz="2000" dirty="0"/>
              <a:t> на </a:t>
            </a:r>
            <a:r>
              <a:rPr lang="ru-RU" sz="2000" dirty="0" err="1"/>
              <a:t>його</a:t>
            </a:r>
            <a:r>
              <a:rPr lang="ru-RU" sz="2000" dirty="0"/>
              <a:t> думку, </a:t>
            </a:r>
            <a:r>
              <a:rPr lang="ru-RU" sz="2000" dirty="0" err="1"/>
              <a:t>свідчать</a:t>
            </a:r>
            <a:r>
              <a:rPr lang="ru-RU" sz="2000" dirty="0"/>
              <a:t> про </a:t>
            </a:r>
            <a:r>
              <a:rPr lang="ru-RU" sz="2000" dirty="0" err="1"/>
              <a:t>його</a:t>
            </a:r>
            <a:r>
              <a:rPr lang="ru-RU" sz="2000" dirty="0"/>
              <a:t> </a:t>
            </a:r>
          </a:p>
          <a:p>
            <a:r>
              <a:rPr lang="ru-RU" sz="2000" dirty="0" err="1"/>
              <a:t>педагогічну</a:t>
            </a:r>
            <a:r>
              <a:rPr lang="ru-RU" sz="2000" dirty="0"/>
              <a:t> </a:t>
            </a:r>
            <a:r>
              <a:rPr lang="ru-RU" sz="2000" dirty="0" err="1"/>
              <a:t>майстерність</a:t>
            </a:r>
            <a:r>
              <a:rPr lang="ru-RU" sz="2000" dirty="0"/>
              <a:t> та/</a:t>
            </a:r>
            <a:r>
              <a:rPr lang="ru-RU" sz="2000" dirty="0" err="1"/>
              <a:t>або</a:t>
            </a:r>
            <a:r>
              <a:rPr lang="ru-RU" sz="2000" dirty="0"/>
              <a:t> </a:t>
            </a:r>
            <a:r>
              <a:rPr lang="ru-RU" sz="2000" dirty="0" err="1"/>
              <a:t>професійні</a:t>
            </a:r>
            <a:r>
              <a:rPr lang="ru-RU" sz="2000" dirty="0"/>
              <a:t> </a:t>
            </a:r>
            <a:r>
              <a:rPr lang="ru-RU" sz="2000" dirty="0" err="1"/>
              <a:t>досягнення</a:t>
            </a:r>
            <a:r>
              <a:rPr lang="ru-RU" sz="2000" dirty="0"/>
              <a:t> (п.4 р.3; п.6 р.3); </a:t>
            </a:r>
          </a:p>
          <a:p>
            <a:pPr marL="342900" indent="-342900">
              <a:buFont typeface="Wingdings" panose="05000000000000000000" pitchFamily="2" charset="2"/>
              <a:buChar char="Ø"/>
            </a:pPr>
            <a:r>
              <a:rPr lang="ru-RU" sz="2000" dirty="0" err="1"/>
              <a:t>рішення</a:t>
            </a:r>
            <a:r>
              <a:rPr lang="ru-RU" sz="2000" dirty="0"/>
              <a:t> про </a:t>
            </a:r>
            <a:r>
              <a:rPr lang="ru-RU" sz="2000" dirty="0" err="1"/>
              <a:t>результати</a:t>
            </a:r>
            <a:r>
              <a:rPr lang="ru-RU" sz="2000" dirty="0"/>
              <a:t> </a:t>
            </a:r>
            <a:r>
              <a:rPr lang="ru-RU" sz="2000" dirty="0" err="1"/>
              <a:t>атестації</a:t>
            </a:r>
            <a:r>
              <a:rPr lang="ru-RU" sz="2000" dirty="0"/>
              <a:t> </a:t>
            </a:r>
            <a:r>
              <a:rPr lang="ru-RU" sz="2000" dirty="0" err="1"/>
              <a:t>педагогічних</a:t>
            </a:r>
            <a:r>
              <a:rPr lang="ru-RU" sz="2000" dirty="0"/>
              <a:t> </a:t>
            </a:r>
            <a:r>
              <a:rPr lang="ru-RU" sz="2000" dirty="0" err="1"/>
              <a:t>працівників</a:t>
            </a:r>
            <a:r>
              <a:rPr lang="ru-RU" sz="2000" dirty="0"/>
              <a:t> </a:t>
            </a:r>
            <a:r>
              <a:rPr lang="ru-RU" sz="2000" dirty="0" err="1"/>
              <a:t>приймаються</a:t>
            </a:r>
            <a:r>
              <a:rPr lang="ru-RU" sz="2000" dirty="0"/>
              <a:t> </a:t>
            </a:r>
            <a:r>
              <a:rPr lang="ru-RU" sz="2000" dirty="0" err="1"/>
              <a:t>атестаційними</a:t>
            </a:r>
            <a:r>
              <a:rPr lang="ru-RU" sz="2000" dirty="0"/>
              <a:t> </a:t>
            </a:r>
            <a:r>
              <a:rPr lang="ru-RU" sz="2000" dirty="0" err="1"/>
              <a:t>комісіями</a:t>
            </a:r>
            <a:r>
              <a:rPr lang="ru-RU" sz="2000" dirty="0"/>
              <a:t>: </a:t>
            </a:r>
          </a:p>
          <a:p>
            <a:r>
              <a:rPr lang="ru-RU" sz="2000" dirty="0"/>
              <a:t>1 </a:t>
            </a:r>
            <a:r>
              <a:rPr lang="ru-RU" sz="2000" dirty="0" err="1"/>
              <a:t>рівня</a:t>
            </a:r>
            <a:r>
              <a:rPr lang="ru-RU" sz="2000" dirty="0"/>
              <a:t> - не </a:t>
            </a:r>
            <a:r>
              <a:rPr lang="ru-RU" sz="2000" dirty="0" err="1"/>
              <a:t>пізніше</a:t>
            </a:r>
            <a:r>
              <a:rPr lang="ru-RU" sz="2000" dirty="0"/>
              <a:t> 01 </a:t>
            </a:r>
            <a:r>
              <a:rPr lang="ru-RU" sz="2000" dirty="0" err="1"/>
              <a:t>квітня</a:t>
            </a:r>
            <a:r>
              <a:rPr lang="ru-RU" sz="2000" dirty="0"/>
              <a:t>; </a:t>
            </a:r>
          </a:p>
          <a:p>
            <a:r>
              <a:rPr lang="ru-RU" sz="2000" dirty="0"/>
              <a:t>2 - 3 </a:t>
            </a:r>
            <a:r>
              <a:rPr lang="ru-RU" sz="2000" dirty="0" err="1"/>
              <a:t>рівня</a:t>
            </a:r>
            <a:r>
              <a:rPr lang="ru-RU" sz="2000" dirty="0"/>
              <a:t> - не </a:t>
            </a:r>
            <a:r>
              <a:rPr lang="ru-RU" sz="2000" dirty="0" err="1"/>
              <a:t>пізніше</a:t>
            </a:r>
            <a:r>
              <a:rPr lang="ru-RU" sz="2000" dirty="0"/>
              <a:t> 25 </a:t>
            </a:r>
            <a:r>
              <a:rPr lang="ru-RU" sz="2000" dirty="0" err="1"/>
              <a:t>квітня</a:t>
            </a:r>
            <a:r>
              <a:rPr lang="ru-RU" sz="2000" dirty="0"/>
              <a:t> (п.6 р.3).</a:t>
            </a:r>
          </a:p>
          <a:p>
            <a:r>
              <a:rPr lang="ru-RU" sz="2000" dirty="0" err="1"/>
              <a:t>Рішення</a:t>
            </a:r>
            <a:r>
              <a:rPr lang="ru-RU" sz="2000" dirty="0"/>
              <a:t> </a:t>
            </a:r>
            <a:r>
              <a:rPr lang="ru-RU" sz="2000" dirty="0" err="1"/>
              <a:t>комісії</a:t>
            </a:r>
            <a:r>
              <a:rPr lang="ru-RU" sz="2000" dirty="0"/>
              <a:t> </a:t>
            </a:r>
            <a:r>
              <a:rPr lang="ru-RU" sz="2000" dirty="0" err="1"/>
              <a:t>вводяться</a:t>
            </a:r>
            <a:r>
              <a:rPr lang="ru-RU" sz="2000" dirty="0"/>
              <a:t> в </a:t>
            </a:r>
            <a:r>
              <a:rPr lang="ru-RU" sz="2000" dirty="0" err="1"/>
              <a:t>дію</a:t>
            </a:r>
            <a:r>
              <a:rPr lang="ru-RU" sz="2000" dirty="0"/>
              <a:t> наказом директора закладу </a:t>
            </a:r>
            <a:r>
              <a:rPr lang="ru-RU" sz="2000" dirty="0" err="1"/>
              <a:t>освіти</a:t>
            </a:r>
            <a:r>
              <a:rPr lang="ru-RU" sz="2000" dirty="0"/>
              <a:t> </a:t>
            </a:r>
            <a:r>
              <a:rPr lang="ru-RU" sz="2000" dirty="0" err="1"/>
              <a:t>протягом</a:t>
            </a:r>
            <a:r>
              <a:rPr lang="ru-RU" sz="2000" dirty="0"/>
              <a:t> </a:t>
            </a:r>
            <a:r>
              <a:rPr lang="ru-RU" sz="2000" dirty="0" err="1"/>
              <a:t>трьох</a:t>
            </a:r>
            <a:r>
              <a:rPr lang="ru-RU" sz="2000" dirty="0"/>
              <a:t> </a:t>
            </a:r>
            <a:r>
              <a:rPr lang="ru-RU" sz="2000" dirty="0" err="1"/>
              <a:t>робочих</a:t>
            </a:r>
            <a:r>
              <a:rPr lang="ru-RU" sz="2000" dirty="0"/>
              <a:t> </a:t>
            </a:r>
            <a:r>
              <a:rPr lang="ru-RU" sz="2000" dirty="0" err="1"/>
              <a:t>днів</a:t>
            </a:r>
            <a:r>
              <a:rPr lang="ru-RU" sz="2000" dirty="0"/>
              <a:t>. Наказ </a:t>
            </a:r>
            <a:r>
              <a:rPr lang="ru-RU" sz="2000" dirty="0" err="1"/>
              <a:t>керівник</a:t>
            </a:r>
            <a:r>
              <a:rPr lang="ru-RU" sz="2000" dirty="0"/>
              <a:t> </a:t>
            </a:r>
            <a:r>
              <a:rPr lang="ru-RU" sz="2000" dirty="0" err="1"/>
              <a:t>має</a:t>
            </a:r>
            <a:r>
              <a:rPr lang="ru-RU" sz="2000" dirty="0"/>
              <a:t> подати до </a:t>
            </a:r>
            <a:r>
              <a:rPr lang="ru-RU" sz="2000" dirty="0" err="1"/>
              <a:t>бухгалтерії</a:t>
            </a:r>
            <a:r>
              <a:rPr lang="ru-RU" sz="2000" dirty="0"/>
              <a:t> закладу </a:t>
            </a:r>
            <a:r>
              <a:rPr lang="ru-RU" sz="2000" dirty="0" err="1"/>
              <a:t>освіти</a:t>
            </a:r>
            <a:r>
              <a:rPr lang="ru-RU" sz="2000" dirty="0"/>
              <a:t> </a:t>
            </a:r>
            <a:r>
              <a:rPr lang="ru-RU" sz="2000" dirty="0" err="1"/>
              <a:t>чи</a:t>
            </a:r>
            <a:r>
              <a:rPr lang="ru-RU" sz="2000" dirty="0"/>
              <a:t> до </a:t>
            </a:r>
            <a:r>
              <a:rPr lang="ru-RU" sz="2000" dirty="0" err="1"/>
              <a:t>централізованої</a:t>
            </a:r>
            <a:r>
              <a:rPr lang="ru-RU" sz="2000" dirty="0"/>
              <a:t> </a:t>
            </a:r>
            <a:r>
              <a:rPr lang="ru-RU" sz="2000" dirty="0" err="1"/>
              <a:t>бухгалтерії</a:t>
            </a:r>
            <a:r>
              <a:rPr lang="ru-RU" sz="2000" dirty="0"/>
              <a:t>, </a:t>
            </a:r>
            <a:r>
              <a:rPr lang="ru-RU" sz="2000" dirty="0" err="1"/>
              <a:t>що</a:t>
            </a:r>
            <a:r>
              <a:rPr lang="ru-RU" sz="2000" dirty="0"/>
              <a:t> </a:t>
            </a:r>
            <a:r>
              <a:rPr lang="ru-RU" sz="2000" dirty="0" err="1"/>
              <a:t>здійснює</a:t>
            </a:r>
            <a:r>
              <a:rPr lang="ru-RU" sz="2000" dirty="0"/>
              <a:t> </a:t>
            </a:r>
            <a:r>
              <a:rPr lang="ru-RU" sz="2000" dirty="0" err="1"/>
              <a:t>бухгалтерський</a:t>
            </a:r>
            <a:r>
              <a:rPr lang="ru-RU" sz="2000" dirty="0"/>
              <a:t> </a:t>
            </a:r>
            <a:r>
              <a:rPr lang="ru-RU" sz="2000" dirty="0" err="1"/>
              <a:t>облік</a:t>
            </a:r>
            <a:r>
              <a:rPr lang="ru-RU" sz="2000" dirty="0"/>
              <a:t> закладу </a:t>
            </a:r>
            <a:r>
              <a:rPr lang="ru-RU" sz="2000" dirty="0" err="1"/>
              <a:t>освіти</a:t>
            </a:r>
            <a:r>
              <a:rPr lang="ru-RU" sz="2000" dirty="0"/>
              <a:t>, для </a:t>
            </a:r>
            <a:r>
              <a:rPr lang="ru-RU" sz="2000" dirty="0" err="1"/>
              <a:t>нарахування</a:t>
            </a:r>
            <a:r>
              <a:rPr lang="ru-RU" sz="2000" dirty="0"/>
              <a:t> </a:t>
            </a:r>
            <a:r>
              <a:rPr lang="ru-RU" sz="2000" dirty="0" err="1"/>
              <a:t>заробітної</a:t>
            </a:r>
            <a:r>
              <a:rPr lang="ru-RU" sz="2000" dirty="0"/>
              <a:t> плати та </a:t>
            </a:r>
            <a:r>
              <a:rPr lang="ru-RU" sz="2000" dirty="0" err="1"/>
              <a:t>проведення</a:t>
            </a:r>
            <a:r>
              <a:rPr lang="ru-RU" sz="2000" dirty="0"/>
              <a:t> </a:t>
            </a:r>
            <a:r>
              <a:rPr lang="ru-RU" sz="2000" dirty="0" err="1"/>
              <a:t>її</a:t>
            </a:r>
            <a:r>
              <a:rPr lang="ru-RU" sz="2000" dirty="0"/>
              <a:t> </a:t>
            </a:r>
            <a:r>
              <a:rPr lang="ru-RU" sz="2000" dirty="0" err="1"/>
              <a:t>перерахунку</a:t>
            </a:r>
            <a:r>
              <a:rPr lang="ru-RU" sz="2000" dirty="0"/>
              <a:t> з </a:t>
            </a:r>
            <a:r>
              <a:rPr lang="ru-RU" sz="2000" dirty="0" err="1"/>
              <a:t>дати</a:t>
            </a:r>
            <a:r>
              <a:rPr lang="ru-RU" sz="2000" dirty="0"/>
              <a:t> </a:t>
            </a:r>
            <a:r>
              <a:rPr lang="ru-RU" sz="2000" dirty="0" err="1"/>
              <a:t>ухвалення</a:t>
            </a:r>
            <a:r>
              <a:rPr lang="ru-RU" sz="2000" dirty="0"/>
              <a:t> </a:t>
            </a:r>
            <a:r>
              <a:rPr lang="ru-RU" sz="2000" dirty="0" err="1"/>
              <a:t>рішення</a:t>
            </a:r>
            <a:r>
              <a:rPr lang="ru-RU" sz="2000" dirty="0"/>
              <a:t> </a:t>
            </a:r>
            <a:r>
              <a:rPr lang="ru-RU" sz="2000" dirty="0" err="1"/>
              <a:t>атестаційною</a:t>
            </a:r>
            <a:r>
              <a:rPr lang="ru-RU" sz="2000" dirty="0"/>
              <a:t> </a:t>
            </a:r>
            <a:r>
              <a:rPr lang="ru-RU" sz="2000" dirty="0" err="1"/>
              <a:t>комісією</a:t>
            </a:r>
            <a:r>
              <a:rPr lang="ru-RU" sz="2000" dirty="0"/>
              <a:t> про </a:t>
            </a:r>
            <a:r>
              <a:rPr lang="ru-RU" sz="2000" dirty="0" err="1"/>
              <a:t>присвоєння</a:t>
            </a:r>
            <a:r>
              <a:rPr lang="ru-RU" sz="2000" dirty="0"/>
              <a:t> </a:t>
            </a:r>
            <a:r>
              <a:rPr lang="ru-RU" sz="2000" dirty="0" err="1"/>
              <a:t>наступної</a:t>
            </a:r>
            <a:r>
              <a:rPr lang="ru-RU" sz="2000" dirty="0"/>
              <a:t> </a:t>
            </a:r>
            <a:r>
              <a:rPr lang="ru-RU" sz="2000" dirty="0" err="1"/>
              <a:t>кваліфікаційної</a:t>
            </a:r>
            <a:r>
              <a:rPr lang="ru-RU" sz="2000" dirty="0"/>
              <a:t> </a:t>
            </a:r>
            <a:r>
              <a:rPr lang="ru-RU" sz="2000" dirty="0" err="1"/>
              <a:t>категорії</a:t>
            </a:r>
            <a:r>
              <a:rPr lang="ru-RU" sz="2000" dirty="0"/>
              <a:t> </a:t>
            </a:r>
            <a:r>
              <a:rPr lang="ru-RU" sz="2000" dirty="0" err="1"/>
              <a:t>або</a:t>
            </a:r>
            <a:r>
              <a:rPr lang="ru-RU" sz="2000" dirty="0"/>
              <a:t> </a:t>
            </a:r>
            <a:r>
              <a:rPr lang="ru-RU" sz="2000" dirty="0" err="1"/>
              <a:t>присвоєння</a:t>
            </a:r>
            <a:r>
              <a:rPr lang="ru-RU" sz="2000" dirty="0"/>
              <a:t> </a:t>
            </a:r>
            <a:r>
              <a:rPr lang="ru-RU" sz="2000" dirty="0" err="1"/>
              <a:t>педагогічного</a:t>
            </a:r>
            <a:r>
              <a:rPr lang="ru-RU" sz="2000" dirty="0"/>
              <a:t> </a:t>
            </a:r>
            <a:r>
              <a:rPr lang="ru-RU" sz="2000" dirty="0" err="1"/>
              <a:t>звання</a:t>
            </a:r>
            <a:r>
              <a:rPr lang="ru-RU" sz="2000" dirty="0"/>
              <a:t> (п.14. р.3).</a:t>
            </a:r>
          </a:p>
        </p:txBody>
      </p:sp>
      <p:sp>
        <p:nvSpPr>
          <p:cNvPr id="6" name="Заголовок 1">
            <a:extLst>
              <a:ext uri="{FF2B5EF4-FFF2-40B4-BE49-F238E27FC236}">
                <a16:creationId xmlns:a16="http://schemas.microsoft.com/office/drawing/2014/main" id="{60BC2345-C5CE-4337-A5D5-834B58560F38}"/>
              </a:ext>
            </a:extLst>
          </p:cNvPr>
          <p:cNvSpPr>
            <a:spLocks noGrp="1"/>
          </p:cNvSpPr>
          <p:nvPr>
            <p:ph type="title"/>
          </p:nvPr>
        </p:nvSpPr>
        <p:spPr>
          <a:xfrm>
            <a:off x="2142181" y="0"/>
            <a:ext cx="9940637" cy="780184"/>
          </a:xfrm>
        </p:spPr>
        <p:txBody>
          <a:bodyPr/>
          <a:lstStyle/>
          <a:p>
            <a:r>
              <a:rPr lang="ru-RU" b="1" dirty="0">
                <a:solidFill>
                  <a:srgbClr val="1F464B"/>
                </a:solidFill>
              </a:rPr>
              <a:t>Порядок </a:t>
            </a:r>
            <a:r>
              <a:rPr lang="ru-RU" b="1" dirty="0" err="1">
                <a:solidFill>
                  <a:srgbClr val="1F464B"/>
                </a:solidFill>
              </a:rPr>
              <a:t>роботи</a:t>
            </a:r>
            <a:r>
              <a:rPr lang="ru-RU" b="1" dirty="0">
                <a:solidFill>
                  <a:srgbClr val="1F464B"/>
                </a:solidFill>
              </a:rPr>
              <a:t> </a:t>
            </a:r>
            <a:r>
              <a:rPr lang="ru-RU" b="1" dirty="0" err="1">
                <a:solidFill>
                  <a:srgbClr val="1F464B"/>
                </a:solidFill>
              </a:rPr>
              <a:t>атестаційної</a:t>
            </a:r>
            <a:r>
              <a:rPr lang="ru-RU" b="1" dirty="0">
                <a:solidFill>
                  <a:srgbClr val="1F464B"/>
                </a:solidFill>
              </a:rPr>
              <a:t> </a:t>
            </a:r>
            <a:r>
              <a:rPr lang="ru-RU" b="1" dirty="0" err="1">
                <a:solidFill>
                  <a:srgbClr val="1F464B"/>
                </a:solidFill>
              </a:rPr>
              <a:t>комісії</a:t>
            </a:r>
            <a:endParaRPr lang="ru-RU" b="1" dirty="0">
              <a:solidFill>
                <a:srgbClr val="1F464B"/>
              </a:solidFill>
            </a:endParaRPr>
          </a:p>
        </p:txBody>
      </p:sp>
    </p:spTree>
    <p:extLst>
      <p:ext uri="{BB962C8B-B14F-4D97-AF65-F5344CB8AC3E}">
        <p14:creationId xmlns:p14="http://schemas.microsoft.com/office/powerpoint/2010/main" val="4104139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E9D4C2-6D48-4A83-8EA6-54EB08253BD8}"/>
              </a:ext>
            </a:extLst>
          </p:cNvPr>
          <p:cNvSpPr>
            <a:spLocks noGrp="1"/>
          </p:cNvSpPr>
          <p:nvPr>
            <p:ph type="title"/>
          </p:nvPr>
        </p:nvSpPr>
        <p:spPr>
          <a:xfrm>
            <a:off x="2224067" y="17990"/>
            <a:ext cx="9940637" cy="780184"/>
          </a:xfrm>
        </p:spPr>
        <p:txBody>
          <a:bodyPr/>
          <a:lstStyle/>
          <a:p>
            <a:r>
              <a:rPr lang="ru-RU" b="1" dirty="0" err="1">
                <a:solidFill>
                  <a:srgbClr val="1F464B"/>
                </a:solidFill>
              </a:rPr>
              <a:t>Документація</a:t>
            </a:r>
            <a:r>
              <a:rPr lang="ru-RU" b="1" dirty="0">
                <a:solidFill>
                  <a:srgbClr val="1F464B"/>
                </a:solidFill>
              </a:rPr>
              <a:t> </a:t>
            </a:r>
            <a:r>
              <a:rPr lang="ru-RU" b="1" dirty="0" err="1">
                <a:solidFill>
                  <a:srgbClr val="1F464B"/>
                </a:solidFill>
              </a:rPr>
              <a:t>атестаційної</a:t>
            </a:r>
            <a:r>
              <a:rPr lang="ru-RU" b="1" dirty="0">
                <a:solidFill>
                  <a:srgbClr val="1F464B"/>
                </a:solidFill>
              </a:rPr>
              <a:t> </a:t>
            </a:r>
            <a:r>
              <a:rPr lang="ru-RU" b="1" dirty="0" err="1">
                <a:solidFill>
                  <a:srgbClr val="1F464B"/>
                </a:solidFill>
              </a:rPr>
              <a:t>комісії</a:t>
            </a:r>
            <a:endParaRPr lang="ru-RU" b="1" dirty="0">
              <a:solidFill>
                <a:srgbClr val="1F464B"/>
              </a:solidFill>
            </a:endParaRPr>
          </a:p>
        </p:txBody>
      </p:sp>
      <p:sp>
        <p:nvSpPr>
          <p:cNvPr id="3" name="Прямоугольник 2"/>
          <p:cNvSpPr/>
          <p:nvPr/>
        </p:nvSpPr>
        <p:spPr>
          <a:xfrm>
            <a:off x="1064525" y="990938"/>
            <a:ext cx="10099342" cy="5632311"/>
          </a:xfrm>
          <a:prstGeom prst="rect">
            <a:avLst/>
          </a:prstGeom>
        </p:spPr>
        <p:txBody>
          <a:bodyPr wrap="square">
            <a:spAutoFit/>
          </a:bodyPr>
          <a:lstStyle/>
          <a:p>
            <a:pPr algn="ctr"/>
            <a:r>
              <a:rPr lang="ru-RU" sz="2000" dirty="0" err="1"/>
              <a:t>Основними</a:t>
            </a:r>
            <a:r>
              <a:rPr lang="ru-RU" sz="2000" dirty="0"/>
              <a:t> документами є </a:t>
            </a:r>
            <a:r>
              <a:rPr lang="ru-RU" sz="2000" dirty="0" err="1"/>
              <a:t>протоколи</a:t>
            </a:r>
            <a:r>
              <a:rPr lang="ru-RU" sz="2000" dirty="0"/>
              <a:t> </a:t>
            </a:r>
            <a:r>
              <a:rPr lang="ru-RU" sz="2000" dirty="0" err="1"/>
              <a:t>засідань</a:t>
            </a:r>
            <a:r>
              <a:rPr lang="ru-RU" sz="2000" dirty="0"/>
              <a:t> та </a:t>
            </a:r>
            <a:r>
              <a:rPr lang="ru-RU" sz="2000" dirty="0" err="1"/>
              <a:t>атестаційні</a:t>
            </a:r>
            <a:r>
              <a:rPr lang="ru-RU" sz="2000" dirty="0"/>
              <a:t> </a:t>
            </a:r>
            <a:r>
              <a:rPr lang="ru-RU" sz="2000" dirty="0" err="1"/>
              <a:t>листи</a:t>
            </a:r>
            <a:r>
              <a:rPr lang="ru-RU" sz="2000" dirty="0"/>
              <a:t>. </a:t>
            </a:r>
            <a:r>
              <a:rPr lang="ru-RU" sz="2000" dirty="0" err="1"/>
              <a:t>Обидва</a:t>
            </a:r>
            <a:r>
              <a:rPr lang="ru-RU" sz="2000" dirty="0"/>
              <a:t> </a:t>
            </a:r>
            <a:r>
              <a:rPr lang="ru-RU" sz="2000" dirty="0" err="1"/>
              <a:t>документи</a:t>
            </a:r>
            <a:r>
              <a:rPr lang="ru-RU" sz="2000" dirty="0"/>
              <a:t> </a:t>
            </a:r>
          </a:p>
          <a:p>
            <a:pPr algn="ctr"/>
            <a:r>
              <a:rPr lang="ru-RU" sz="2000" dirty="0" err="1"/>
              <a:t>мають</a:t>
            </a:r>
            <a:r>
              <a:rPr lang="ru-RU" sz="2000" dirty="0"/>
              <a:t> </a:t>
            </a:r>
            <a:r>
              <a:rPr lang="ru-RU" sz="2000" dirty="0" err="1"/>
              <a:t>підписувати</a:t>
            </a:r>
            <a:r>
              <a:rPr lang="ru-RU" sz="2000" dirty="0"/>
              <a:t> </a:t>
            </a:r>
            <a:r>
              <a:rPr lang="ru-RU" sz="2000" dirty="0" err="1"/>
              <a:t>лише</a:t>
            </a:r>
            <a:r>
              <a:rPr lang="ru-RU" sz="2000" dirty="0"/>
              <a:t> голова та </a:t>
            </a:r>
            <a:r>
              <a:rPr lang="ru-RU" sz="2000" dirty="0" err="1"/>
              <a:t>секретар</a:t>
            </a:r>
            <a:r>
              <a:rPr lang="ru-RU" sz="2000" dirty="0"/>
              <a:t> </a:t>
            </a:r>
            <a:r>
              <a:rPr lang="ru-RU" sz="2000" dirty="0" err="1"/>
              <a:t>атестаційної</a:t>
            </a:r>
            <a:r>
              <a:rPr lang="ru-RU" sz="2000" dirty="0"/>
              <a:t> </a:t>
            </a:r>
            <a:r>
              <a:rPr lang="ru-RU" sz="2000" dirty="0" err="1"/>
              <a:t>комісії</a:t>
            </a:r>
            <a:r>
              <a:rPr lang="ru-RU" sz="2000" dirty="0"/>
              <a:t>.</a:t>
            </a:r>
          </a:p>
          <a:p>
            <a:pPr algn="ctr"/>
            <a:r>
              <a:rPr lang="ru-RU" sz="2000" dirty="0" err="1"/>
              <a:t>Засідання</a:t>
            </a:r>
            <a:r>
              <a:rPr lang="ru-RU" sz="2000" dirty="0"/>
              <a:t> </a:t>
            </a:r>
            <a:r>
              <a:rPr lang="ru-RU" sz="2000" dirty="0" err="1"/>
              <a:t>атестаційної</a:t>
            </a:r>
            <a:r>
              <a:rPr lang="ru-RU" sz="2000" dirty="0"/>
              <a:t> </a:t>
            </a:r>
            <a:r>
              <a:rPr lang="ru-RU" sz="2000" dirty="0" err="1"/>
              <a:t>комісії</a:t>
            </a:r>
            <a:r>
              <a:rPr lang="ru-RU" sz="2000" dirty="0"/>
              <a:t> </a:t>
            </a:r>
            <a:r>
              <a:rPr lang="ru-RU" sz="2000" dirty="0" err="1"/>
              <a:t>оформляються</a:t>
            </a:r>
            <a:r>
              <a:rPr lang="ru-RU" sz="2000" dirty="0"/>
              <a:t> протоколами (</a:t>
            </a:r>
            <a:r>
              <a:rPr lang="ru-RU" sz="2000" dirty="0" err="1"/>
              <a:t>Додаток</a:t>
            </a:r>
            <a:r>
              <a:rPr lang="ru-RU" sz="2000" dirty="0"/>
              <a:t> 2 до </a:t>
            </a:r>
            <a:r>
              <a:rPr lang="ru-RU" sz="2000" dirty="0" err="1"/>
              <a:t>Положення</a:t>
            </a:r>
            <a:r>
              <a:rPr lang="ru-RU" sz="2000" dirty="0"/>
              <a:t>). </a:t>
            </a:r>
          </a:p>
          <a:p>
            <a:pPr algn="ctr"/>
            <a:r>
              <a:rPr lang="ru-RU" sz="2000" dirty="0"/>
              <a:t>На </a:t>
            </a:r>
            <a:r>
              <a:rPr lang="ru-RU" sz="2000" dirty="0" err="1"/>
              <a:t>підставі</a:t>
            </a:r>
            <a:r>
              <a:rPr lang="ru-RU" sz="2000" dirty="0"/>
              <a:t> </a:t>
            </a:r>
            <a:r>
              <a:rPr lang="ru-RU" sz="2000" dirty="0" err="1"/>
              <a:t>рішення</a:t>
            </a:r>
            <a:r>
              <a:rPr lang="ru-RU" sz="2000" dirty="0"/>
              <a:t> </a:t>
            </a:r>
            <a:r>
              <a:rPr lang="ru-RU" sz="2000" dirty="0" err="1"/>
              <a:t>атестаційної</a:t>
            </a:r>
            <a:r>
              <a:rPr lang="ru-RU" sz="2000" dirty="0"/>
              <a:t> </a:t>
            </a:r>
            <a:r>
              <a:rPr lang="ru-RU" sz="2000" dirty="0" err="1"/>
              <a:t>комісії</a:t>
            </a:r>
            <a:r>
              <a:rPr lang="ru-RU" sz="2000" dirty="0"/>
              <a:t> </a:t>
            </a:r>
            <a:r>
              <a:rPr lang="ru-RU" sz="2000" dirty="0" err="1"/>
              <a:t>секретар</a:t>
            </a:r>
            <a:r>
              <a:rPr lang="ru-RU" sz="2000" dirty="0"/>
              <a:t> </a:t>
            </a:r>
            <a:r>
              <a:rPr lang="ru-RU" sz="2000" dirty="0" err="1"/>
              <a:t>оформляє</a:t>
            </a:r>
            <a:r>
              <a:rPr lang="ru-RU" sz="2000" dirty="0"/>
              <a:t> </a:t>
            </a:r>
            <a:r>
              <a:rPr lang="ru-RU" sz="2000" dirty="0" err="1"/>
              <a:t>атестаційний</a:t>
            </a:r>
            <a:r>
              <a:rPr lang="ru-RU" sz="2000" dirty="0"/>
              <a:t> лист за формою </a:t>
            </a:r>
            <a:r>
              <a:rPr lang="ru-RU" sz="2000" dirty="0" err="1"/>
              <a:t>згідно</a:t>
            </a:r>
            <a:r>
              <a:rPr lang="ru-RU" sz="2000" dirty="0"/>
              <a:t> з </a:t>
            </a:r>
            <a:r>
              <a:rPr lang="ru-RU" sz="2000" dirty="0" err="1"/>
              <a:t>Додатком</a:t>
            </a:r>
            <a:r>
              <a:rPr lang="ru-RU" sz="2000" dirty="0"/>
              <a:t> 3 до </a:t>
            </a:r>
            <a:r>
              <a:rPr lang="ru-RU" sz="2000" dirty="0" err="1"/>
              <a:t>Положення</a:t>
            </a:r>
            <a:r>
              <a:rPr lang="ru-RU" sz="2000" dirty="0"/>
              <a:t>, у </a:t>
            </a:r>
            <a:r>
              <a:rPr lang="ru-RU" sz="2000" dirty="0" err="1"/>
              <a:t>якому</a:t>
            </a:r>
            <a:r>
              <a:rPr lang="ru-RU" sz="2000" dirty="0"/>
              <a:t> </a:t>
            </a:r>
            <a:r>
              <a:rPr lang="ru-RU" sz="2000" dirty="0" err="1"/>
              <a:t>фіксується</a:t>
            </a:r>
            <a:r>
              <a:rPr lang="ru-RU" sz="2000" dirty="0"/>
              <a:t> результат </a:t>
            </a:r>
            <a:r>
              <a:rPr lang="ru-RU" sz="2000" dirty="0" err="1"/>
              <a:t>атестації</a:t>
            </a:r>
            <a:r>
              <a:rPr lang="ru-RU" sz="2000" dirty="0"/>
              <a:t> </a:t>
            </a:r>
            <a:r>
              <a:rPr lang="ru-RU" sz="2000" dirty="0" err="1"/>
              <a:t>педагогічного</a:t>
            </a:r>
            <a:r>
              <a:rPr lang="ru-RU" sz="2000" dirty="0"/>
              <a:t> </a:t>
            </a:r>
            <a:r>
              <a:rPr lang="ru-RU" sz="2000" dirty="0" err="1"/>
              <a:t>працівника</a:t>
            </a:r>
            <a:r>
              <a:rPr lang="ru-RU" sz="2000" dirty="0"/>
              <a:t>. У </a:t>
            </a:r>
            <a:r>
              <a:rPr lang="ru-RU" sz="2000" dirty="0" err="1"/>
              <a:t>разі</a:t>
            </a:r>
            <a:r>
              <a:rPr lang="ru-RU" sz="2000" dirty="0"/>
              <a:t> </a:t>
            </a:r>
            <a:r>
              <a:rPr lang="ru-RU" sz="2000" dirty="0" err="1"/>
              <a:t>одночасної</a:t>
            </a:r>
            <a:r>
              <a:rPr lang="ru-RU" sz="2000" dirty="0"/>
              <a:t> </a:t>
            </a:r>
            <a:r>
              <a:rPr lang="ru-RU" sz="2000" dirty="0" err="1"/>
              <a:t>атестації</a:t>
            </a:r>
            <a:r>
              <a:rPr lang="ru-RU" sz="2000" dirty="0"/>
              <a:t> </a:t>
            </a:r>
            <a:r>
              <a:rPr lang="ru-RU" sz="2000" dirty="0" err="1"/>
              <a:t>педагогічного</a:t>
            </a:r>
            <a:r>
              <a:rPr lang="ru-RU" sz="2000" dirty="0"/>
              <a:t> </a:t>
            </a:r>
            <a:r>
              <a:rPr lang="ru-RU" sz="2000" dirty="0" err="1"/>
              <a:t>працівника</a:t>
            </a:r>
            <a:r>
              <a:rPr lang="ru-RU" sz="2000" dirty="0"/>
              <a:t> з </a:t>
            </a:r>
            <a:r>
              <a:rPr lang="ru-RU" sz="2000" dirty="0" err="1"/>
              <a:t>двох</a:t>
            </a:r>
            <a:r>
              <a:rPr lang="ru-RU" sz="2000" dirty="0"/>
              <a:t> і </a:t>
            </a:r>
            <a:r>
              <a:rPr lang="ru-RU" sz="2000" dirty="0" err="1"/>
              <a:t>більше</a:t>
            </a:r>
            <a:r>
              <a:rPr lang="ru-RU" sz="2000" dirty="0"/>
              <a:t> </a:t>
            </a:r>
            <a:r>
              <a:rPr lang="ru-RU" sz="2000" dirty="0" err="1"/>
              <a:t>навчальних</a:t>
            </a:r>
            <a:r>
              <a:rPr lang="ru-RU" sz="2000" dirty="0"/>
              <a:t> </a:t>
            </a:r>
            <a:r>
              <a:rPr lang="ru-RU" sz="2000" dirty="0" err="1"/>
              <a:t>предметів</a:t>
            </a:r>
            <a:r>
              <a:rPr lang="ru-RU" sz="2000" dirty="0"/>
              <a:t> (</a:t>
            </a:r>
            <a:r>
              <a:rPr lang="ru-RU" sz="2000" dirty="0" err="1"/>
              <a:t>інтегрованих</a:t>
            </a:r>
            <a:r>
              <a:rPr lang="ru-RU" sz="2000" dirty="0"/>
              <a:t> </a:t>
            </a:r>
            <a:r>
              <a:rPr lang="ru-RU" sz="2000" dirty="0" err="1"/>
              <a:t>курсів</a:t>
            </a:r>
            <a:r>
              <a:rPr lang="ru-RU" sz="2000" dirty="0"/>
              <a:t>, </a:t>
            </a:r>
            <a:r>
              <a:rPr lang="ru-RU" sz="2000" dirty="0" err="1"/>
              <a:t>дисциплін</a:t>
            </a:r>
            <a:r>
              <a:rPr lang="ru-RU" sz="2000" dirty="0"/>
              <a:t>), </a:t>
            </a:r>
            <a:r>
              <a:rPr lang="ru-RU" sz="2000" dirty="0" err="1"/>
              <a:t>видають</a:t>
            </a:r>
            <a:r>
              <a:rPr lang="ru-RU" sz="2000" dirty="0"/>
              <a:t> один </a:t>
            </a:r>
            <a:r>
              <a:rPr lang="ru-RU" sz="2000" dirty="0" err="1"/>
              <a:t>атестаційний</a:t>
            </a:r>
            <a:r>
              <a:rPr lang="ru-RU" sz="2000" dirty="0"/>
              <a:t> лист, </a:t>
            </a:r>
            <a:r>
              <a:rPr lang="ru-RU" sz="2000" dirty="0" err="1"/>
              <a:t>що</a:t>
            </a:r>
            <a:r>
              <a:rPr lang="ru-RU" sz="2000" dirty="0"/>
              <a:t> </a:t>
            </a:r>
            <a:r>
              <a:rPr lang="ru-RU" sz="2000" dirty="0" err="1"/>
              <a:t>має</a:t>
            </a:r>
            <a:r>
              <a:rPr lang="ru-RU" sz="2000" dirty="0"/>
              <a:t> </a:t>
            </a:r>
            <a:r>
              <a:rPr lang="ru-RU" sz="2000" dirty="0" err="1"/>
              <a:t>містити</a:t>
            </a:r>
            <a:r>
              <a:rPr lang="ru-RU" sz="2000" dirty="0"/>
              <a:t> </a:t>
            </a:r>
            <a:r>
              <a:rPr lang="ru-RU" sz="2000" dirty="0" err="1"/>
              <a:t>інформацію</a:t>
            </a:r>
            <a:r>
              <a:rPr lang="ru-RU" sz="2000" dirty="0"/>
              <a:t> про </a:t>
            </a:r>
            <a:r>
              <a:rPr lang="ru-RU" sz="2000" dirty="0" err="1"/>
              <a:t>результати</a:t>
            </a:r>
            <a:r>
              <a:rPr lang="ru-RU" sz="2000" dirty="0"/>
              <a:t> </a:t>
            </a:r>
            <a:r>
              <a:rPr lang="ru-RU" sz="2000" dirty="0" err="1"/>
              <a:t>атестації</a:t>
            </a:r>
            <a:r>
              <a:rPr lang="ru-RU" sz="2000" dirty="0"/>
              <a:t> за </a:t>
            </a:r>
            <a:r>
              <a:rPr lang="ru-RU" sz="2000" dirty="0" err="1"/>
              <a:t>кожним</a:t>
            </a:r>
            <a:r>
              <a:rPr lang="ru-RU" sz="2000" dirty="0"/>
              <a:t> </a:t>
            </a:r>
            <a:r>
              <a:rPr lang="ru-RU" sz="2000" dirty="0" err="1"/>
              <a:t>із</a:t>
            </a:r>
            <a:r>
              <a:rPr lang="ru-RU" sz="2000" dirty="0"/>
              <a:t> таких </a:t>
            </a:r>
            <a:r>
              <a:rPr lang="ru-RU" sz="2000" dirty="0" err="1"/>
              <a:t>навчальних</a:t>
            </a:r>
            <a:r>
              <a:rPr lang="ru-RU" sz="2000" dirty="0"/>
              <a:t> </a:t>
            </a:r>
            <a:r>
              <a:rPr lang="ru-RU" sz="2000" dirty="0" err="1"/>
              <a:t>предметів</a:t>
            </a:r>
            <a:r>
              <a:rPr lang="ru-RU" sz="2000" dirty="0"/>
              <a:t> (</a:t>
            </a:r>
            <a:r>
              <a:rPr lang="ru-RU" sz="2000" dirty="0" err="1"/>
              <a:t>інтегрованих</a:t>
            </a:r>
            <a:r>
              <a:rPr lang="ru-RU" sz="2000" dirty="0"/>
              <a:t> </a:t>
            </a:r>
            <a:r>
              <a:rPr lang="ru-RU" sz="2000" dirty="0" err="1"/>
              <a:t>курсів</a:t>
            </a:r>
            <a:r>
              <a:rPr lang="ru-RU" sz="2000" dirty="0"/>
              <a:t>, </a:t>
            </a:r>
            <a:r>
              <a:rPr lang="ru-RU" sz="2000" dirty="0" err="1"/>
              <a:t>дисциплін</a:t>
            </a:r>
            <a:r>
              <a:rPr lang="ru-RU" sz="2000" dirty="0"/>
              <a:t>). </a:t>
            </a:r>
            <a:r>
              <a:rPr lang="ru-RU" sz="2000" dirty="0" err="1"/>
              <a:t>Атестаційний</a:t>
            </a:r>
            <a:r>
              <a:rPr lang="ru-RU" sz="2000" dirty="0"/>
              <a:t> лист </a:t>
            </a:r>
            <a:r>
              <a:rPr lang="ru-RU" sz="2000" dirty="0" err="1"/>
              <a:t>оформляється</a:t>
            </a:r>
            <a:r>
              <a:rPr lang="ru-RU" sz="2000" dirty="0"/>
              <a:t> у </a:t>
            </a:r>
            <a:r>
              <a:rPr lang="ru-RU" sz="2000" dirty="0" err="1"/>
              <a:t>двох</a:t>
            </a:r>
            <a:r>
              <a:rPr lang="ru-RU" sz="2000" dirty="0"/>
              <a:t> </a:t>
            </a:r>
            <a:r>
              <a:rPr lang="ru-RU" sz="2000" dirty="0" err="1"/>
              <a:t>примірниках</a:t>
            </a:r>
            <a:r>
              <a:rPr lang="ru-RU" sz="2000" dirty="0"/>
              <a:t>, </a:t>
            </a:r>
            <a:r>
              <a:rPr lang="ru-RU" sz="2000" dirty="0" err="1"/>
              <a:t>які</a:t>
            </a:r>
            <a:r>
              <a:rPr lang="ru-RU" sz="2000" dirty="0"/>
              <a:t> </a:t>
            </a:r>
            <a:r>
              <a:rPr lang="ru-RU" sz="2000" dirty="0" err="1"/>
              <a:t>підписують</a:t>
            </a:r>
            <a:r>
              <a:rPr lang="ru-RU" sz="2000" dirty="0"/>
              <a:t> голова (</a:t>
            </a:r>
            <a:r>
              <a:rPr lang="ru-RU" sz="2000" dirty="0" err="1"/>
              <a:t>головуючий</a:t>
            </a:r>
            <a:r>
              <a:rPr lang="ru-RU" sz="2000" dirty="0"/>
              <a:t> на </a:t>
            </a:r>
            <a:r>
              <a:rPr lang="ru-RU" sz="2000" dirty="0" err="1"/>
              <a:t>засіданні</a:t>
            </a:r>
            <a:r>
              <a:rPr lang="ru-RU" sz="2000" dirty="0"/>
              <a:t>) </a:t>
            </a:r>
            <a:r>
              <a:rPr lang="ru-RU" sz="2000" dirty="0" err="1"/>
              <a:t>атестаційної</a:t>
            </a:r>
            <a:r>
              <a:rPr lang="ru-RU" sz="2000" dirty="0"/>
              <a:t> </a:t>
            </a:r>
            <a:r>
              <a:rPr lang="ru-RU" sz="2000" dirty="0" err="1"/>
              <a:t>комісії</a:t>
            </a:r>
            <a:r>
              <a:rPr lang="ru-RU" sz="2000" dirty="0"/>
              <a:t> </a:t>
            </a:r>
          </a:p>
          <a:p>
            <a:pPr algn="ctr"/>
            <a:r>
              <a:rPr lang="ru-RU" sz="2000" dirty="0"/>
              <a:t>та </a:t>
            </a:r>
            <a:r>
              <a:rPr lang="ru-RU" sz="2000" dirty="0" err="1"/>
              <a:t>секретар</a:t>
            </a:r>
            <a:r>
              <a:rPr lang="ru-RU" sz="2000" dirty="0"/>
              <a:t>. Перший </a:t>
            </a:r>
            <a:r>
              <a:rPr lang="ru-RU" sz="2000" dirty="0" err="1"/>
              <a:t>примірник</a:t>
            </a:r>
            <a:r>
              <a:rPr lang="ru-RU" sz="2000" dirty="0"/>
              <a:t> </a:t>
            </a:r>
            <a:r>
              <a:rPr lang="ru-RU" sz="2000" dirty="0" err="1"/>
              <a:t>атестаційного</a:t>
            </a:r>
            <a:r>
              <a:rPr lang="ru-RU" sz="2000" dirty="0"/>
              <a:t> листа </a:t>
            </a:r>
            <a:r>
              <a:rPr lang="ru-RU" sz="2000" dirty="0" err="1"/>
              <a:t>упродовж</a:t>
            </a:r>
            <a:r>
              <a:rPr lang="ru-RU" sz="2000" dirty="0"/>
              <a:t> </a:t>
            </a:r>
            <a:r>
              <a:rPr lang="ru-RU" sz="2000" dirty="0" err="1"/>
              <a:t>трьох</a:t>
            </a:r>
            <a:r>
              <a:rPr lang="ru-RU" sz="2000" dirty="0"/>
              <a:t> </a:t>
            </a:r>
            <a:r>
              <a:rPr lang="ru-RU" sz="2000" dirty="0" err="1"/>
              <a:t>робочих</a:t>
            </a:r>
            <a:r>
              <a:rPr lang="ru-RU" sz="2000" dirty="0"/>
              <a:t> </a:t>
            </a:r>
            <a:r>
              <a:rPr lang="ru-RU" sz="2000" dirty="0" err="1"/>
              <a:t>днів</a:t>
            </a:r>
            <a:r>
              <a:rPr lang="ru-RU" sz="2000" dirty="0"/>
              <a:t> з </a:t>
            </a:r>
            <a:r>
              <a:rPr lang="ru-RU" sz="2000" dirty="0" err="1"/>
              <a:t>дати</a:t>
            </a:r>
            <a:r>
              <a:rPr lang="ru-RU" sz="2000" dirty="0"/>
              <a:t> </a:t>
            </a:r>
          </a:p>
          <a:p>
            <a:pPr algn="ctr"/>
            <a:r>
              <a:rPr lang="ru-RU" sz="2000" dirty="0" err="1"/>
              <a:t>прийняття</a:t>
            </a:r>
            <a:r>
              <a:rPr lang="ru-RU" sz="2000" dirty="0"/>
              <a:t> </a:t>
            </a:r>
            <a:r>
              <a:rPr lang="ru-RU" sz="2000" dirty="0" err="1"/>
              <a:t>відповідного</a:t>
            </a:r>
            <a:r>
              <a:rPr lang="ru-RU" sz="2000" dirty="0"/>
              <a:t> </a:t>
            </a:r>
            <a:r>
              <a:rPr lang="ru-RU" sz="2000" dirty="0" err="1"/>
              <a:t>рішення</a:t>
            </a:r>
            <a:r>
              <a:rPr lang="ru-RU" sz="2000" dirty="0"/>
              <a:t> </a:t>
            </a:r>
            <a:r>
              <a:rPr lang="ru-RU" sz="2000" dirty="0" err="1"/>
              <a:t>атестаційної</a:t>
            </a:r>
            <a:r>
              <a:rPr lang="ru-RU" sz="2000" dirty="0"/>
              <a:t> </a:t>
            </a:r>
            <a:r>
              <a:rPr lang="ru-RU" sz="2000" dirty="0" err="1"/>
              <a:t>комісії</a:t>
            </a:r>
            <a:r>
              <a:rPr lang="ru-RU" sz="2000" dirty="0"/>
              <a:t> </a:t>
            </a:r>
            <a:r>
              <a:rPr lang="ru-RU" sz="2000" dirty="0" err="1"/>
              <a:t>видають</a:t>
            </a:r>
            <a:r>
              <a:rPr lang="ru-RU" sz="2000" dirty="0"/>
              <a:t> </a:t>
            </a:r>
            <a:r>
              <a:rPr lang="ru-RU" sz="2000" dirty="0" err="1"/>
              <a:t>педагогічному</a:t>
            </a:r>
            <a:r>
              <a:rPr lang="ru-RU" sz="2000" dirty="0"/>
              <a:t> </a:t>
            </a:r>
            <a:r>
              <a:rPr lang="ru-RU" sz="2000" dirty="0" err="1"/>
              <a:t>працівнику</a:t>
            </a:r>
            <a:r>
              <a:rPr lang="ru-RU" sz="2000" dirty="0"/>
              <a:t> </a:t>
            </a:r>
            <a:r>
              <a:rPr lang="ru-RU" sz="2000" dirty="0" err="1"/>
              <a:t>під</a:t>
            </a:r>
            <a:r>
              <a:rPr lang="ru-RU" sz="2000" dirty="0"/>
              <a:t> </a:t>
            </a:r>
            <a:r>
              <a:rPr lang="ru-RU" sz="2000" dirty="0" err="1"/>
              <a:t>підпис</a:t>
            </a:r>
            <a:r>
              <a:rPr lang="ru-RU" sz="2000" dirty="0"/>
              <a:t> та/</a:t>
            </a:r>
            <a:r>
              <a:rPr lang="ru-RU" sz="2000" dirty="0" err="1"/>
              <a:t>або</a:t>
            </a:r>
            <a:r>
              <a:rPr lang="ru-RU" sz="2000" dirty="0"/>
              <a:t> </a:t>
            </a:r>
            <a:r>
              <a:rPr lang="ru-RU" sz="2000" dirty="0" err="1"/>
              <a:t>надсилають</a:t>
            </a:r>
            <a:r>
              <a:rPr lang="ru-RU" sz="2000" dirty="0"/>
              <a:t> у </a:t>
            </a:r>
            <a:r>
              <a:rPr lang="ru-RU" sz="2000" dirty="0" err="1"/>
              <a:t>сканованому</a:t>
            </a:r>
            <a:r>
              <a:rPr lang="ru-RU" sz="2000" dirty="0"/>
              <a:t> </a:t>
            </a:r>
            <a:r>
              <a:rPr lang="ru-RU" sz="2000" dirty="0" err="1"/>
              <a:t>вигляді</a:t>
            </a:r>
            <a:r>
              <a:rPr lang="ru-RU" sz="2000" dirty="0"/>
              <a:t> на </a:t>
            </a:r>
            <a:r>
              <a:rPr lang="ru-RU" sz="2000" dirty="0" err="1"/>
              <a:t>його</a:t>
            </a:r>
            <a:r>
              <a:rPr lang="ru-RU" sz="2000" dirty="0"/>
              <a:t> </a:t>
            </a:r>
            <a:r>
              <a:rPr lang="ru-RU" sz="2000" dirty="0" err="1"/>
              <a:t>електронну</a:t>
            </a:r>
            <a:r>
              <a:rPr lang="ru-RU" sz="2000" dirty="0"/>
              <a:t> адресу (з </a:t>
            </a:r>
            <a:r>
              <a:rPr lang="ru-RU" sz="2000" dirty="0" err="1"/>
              <a:t>підтвердженням</a:t>
            </a:r>
            <a:r>
              <a:rPr lang="ru-RU" sz="2000" dirty="0"/>
              <a:t> </a:t>
            </a:r>
            <a:r>
              <a:rPr lang="ru-RU" sz="2000" dirty="0" err="1"/>
              <a:t>отримання</a:t>
            </a:r>
            <a:r>
              <a:rPr lang="ru-RU" sz="2000" dirty="0"/>
              <a:t>). </a:t>
            </a:r>
            <a:r>
              <a:rPr lang="ru-RU" sz="2000" dirty="0" err="1"/>
              <a:t>Другий</a:t>
            </a:r>
            <a:r>
              <a:rPr lang="ru-RU" sz="2000" dirty="0"/>
              <a:t> </a:t>
            </a:r>
            <a:r>
              <a:rPr lang="ru-RU" sz="2000" dirty="0" err="1"/>
              <a:t>примірник</a:t>
            </a:r>
            <a:r>
              <a:rPr lang="ru-RU" sz="2000" dirty="0"/>
              <a:t> - </a:t>
            </a:r>
            <a:r>
              <a:rPr lang="ru-RU" sz="2000" dirty="0" err="1"/>
              <a:t>додається</a:t>
            </a:r>
            <a:r>
              <a:rPr lang="ru-RU" sz="2000" dirty="0"/>
              <a:t> до </a:t>
            </a:r>
            <a:r>
              <a:rPr lang="ru-RU" sz="2000" dirty="0" err="1"/>
              <a:t>його</a:t>
            </a:r>
            <a:r>
              <a:rPr lang="ru-RU" sz="2000" dirty="0"/>
              <a:t> </a:t>
            </a:r>
            <a:r>
              <a:rPr lang="ru-RU" sz="2000" dirty="0" err="1"/>
              <a:t>особової</a:t>
            </a:r>
            <a:r>
              <a:rPr lang="ru-RU" sz="2000" dirty="0"/>
              <a:t> </a:t>
            </a:r>
            <a:r>
              <a:rPr lang="ru-RU" sz="2000" dirty="0" err="1"/>
              <a:t>справи</a:t>
            </a:r>
            <a:r>
              <a:rPr lang="ru-RU" sz="2000" dirty="0"/>
              <a:t>. </a:t>
            </a:r>
            <a:r>
              <a:rPr lang="ru-RU" sz="2000" dirty="0" err="1"/>
              <a:t>Педагогічний</a:t>
            </a:r>
            <a:r>
              <a:rPr lang="ru-RU" sz="2000" dirty="0"/>
              <a:t> </a:t>
            </a:r>
            <a:r>
              <a:rPr lang="ru-RU" sz="2000" dirty="0" err="1"/>
              <a:t>працівник</a:t>
            </a:r>
            <a:r>
              <a:rPr lang="ru-RU" sz="2000" dirty="0"/>
              <a:t> з </a:t>
            </a:r>
            <a:r>
              <a:rPr lang="ru-RU" sz="2000" dirty="0" err="1"/>
              <a:t>власної</a:t>
            </a:r>
            <a:r>
              <a:rPr lang="ru-RU" sz="2000" dirty="0"/>
              <a:t> </a:t>
            </a:r>
            <a:r>
              <a:rPr lang="ru-RU" sz="2000" dirty="0" err="1"/>
              <a:t>ініціативи</a:t>
            </a:r>
            <a:r>
              <a:rPr lang="ru-RU" sz="2000" dirty="0"/>
              <a:t> </a:t>
            </a:r>
            <a:r>
              <a:rPr lang="ru-RU" sz="2000" dirty="0" err="1"/>
              <a:t>може</a:t>
            </a:r>
            <a:r>
              <a:rPr lang="ru-RU" sz="2000" dirty="0"/>
              <a:t> </a:t>
            </a:r>
            <a:r>
              <a:rPr lang="ru-RU" sz="2000" dirty="0" err="1"/>
              <a:t>особисто</a:t>
            </a:r>
            <a:r>
              <a:rPr lang="ru-RU" sz="2000" dirty="0"/>
              <a:t> </a:t>
            </a:r>
            <a:r>
              <a:rPr lang="ru-RU" sz="2000" dirty="0" err="1"/>
              <a:t>отримати</a:t>
            </a:r>
            <a:r>
              <a:rPr lang="ru-RU" sz="2000" dirty="0"/>
              <a:t> </a:t>
            </a:r>
            <a:r>
              <a:rPr lang="ru-RU" sz="2000" dirty="0" err="1"/>
              <a:t>свій</a:t>
            </a:r>
            <a:r>
              <a:rPr lang="ru-RU" sz="2000" dirty="0"/>
              <a:t> </a:t>
            </a:r>
            <a:r>
              <a:rPr lang="ru-RU" sz="2000" dirty="0" err="1"/>
              <a:t>примірник</a:t>
            </a:r>
            <a:r>
              <a:rPr lang="ru-RU" sz="2000" dirty="0"/>
              <a:t> </a:t>
            </a:r>
            <a:r>
              <a:rPr lang="ru-RU" sz="2000" dirty="0" err="1"/>
              <a:t>атестаційного</a:t>
            </a:r>
            <a:r>
              <a:rPr lang="ru-RU" sz="2000" dirty="0"/>
              <a:t> листа у секретаря </a:t>
            </a:r>
            <a:r>
              <a:rPr lang="ru-RU" sz="2000" dirty="0" err="1"/>
              <a:t>відповідної</a:t>
            </a:r>
            <a:r>
              <a:rPr lang="ru-RU" sz="2000" dirty="0"/>
              <a:t> </a:t>
            </a:r>
            <a:r>
              <a:rPr lang="ru-RU" sz="2000" dirty="0" err="1"/>
              <a:t>атестаційної</a:t>
            </a:r>
            <a:r>
              <a:rPr lang="ru-RU" sz="2000" dirty="0"/>
              <a:t> </a:t>
            </a:r>
            <a:r>
              <a:rPr lang="ru-RU" sz="2000" dirty="0" err="1"/>
              <a:t>комісії</a:t>
            </a:r>
            <a:r>
              <a:rPr lang="ru-RU" sz="2000" dirty="0"/>
              <a:t> </a:t>
            </a:r>
            <a:r>
              <a:rPr lang="ru-RU" sz="2000" dirty="0" err="1"/>
              <a:t>під</a:t>
            </a:r>
            <a:r>
              <a:rPr lang="ru-RU" sz="2000" dirty="0"/>
              <a:t> </a:t>
            </a:r>
            <a:r>
              <a:rPr lang="ru-RU" sz="2000" dirty="0" err="1"/>
              <a:t>підпис</a:t>
            </a:r>
            <a:r>
              <a:rPr lang="ru-RU" sz="2000" dirty="0"/>
              <a:t>. </a:t>
            </a:r>
            <a:r>
              <a:rPr lang="ru-RU" sz="2000" dirty="0" err="1"/>
              <a:t>Також</a:t>
            </a:r>
            <a:r>
              <a:rPr lang="ru-RU" sz="2000" dirty="0"/>
              <a:t> </a:t>
            </a:r>
          </a:p>
          <a:p>
            <a:pPr algn="ctr"/>
            <a:r>
              <a:rPr lang="ru-RU" sz="2000" dirty="0"/>
              <a:t>за </a:t>
            </a:r>
            <a:r>
              <a:rPr lang="ru-RU" sz="2000" dirty="0" err="1"/>
              <a:t>заявою</a:t>
            </a:r>
            <a:r>
              <a:rPr lang="ru-RU" sz="2000" dirty="0"/>
              <a:t> </a:t>
            </a:r>
            <a:r>
              <a:rPr lang="ru-RU" sz="2000" dirty="0" err="1"/>
              <a:t>педагогічного</a:t>
            </a:r>
            <a:r>
              <a:rPr lang="ru-RU" sz="2000" dirty="0"/>
              <a:t> </a:t>
            </a:r>
            <a:r>
              <a:rPr lang="ru-RU" sz="2000" dirty="0" err="1"/>
              <a:t>працівника</a:t>
            </a:r>
            <a:r>
              <a:rPr lang="ru-RU" sz="2000" dirty="0"/>
              <a:t> </a:t>
            </a:r>
            <a:r>
              <a:rPr lang="ru-RU" sz="2000" dirty="0" err="1"/>
              <a:t>оригінал</a:t>
            </a:r>
            <a:r>
              <a:rPr lang="ru-RU" sz="2000" dirty="0"/>
              <a:t> </a:t>
            </a:r>
            <a:r>
              <a:rPr lang="ru-RU" sz="2000" dirty="0" err="1"/>
              <a:t>атестаційного</a:t>
            </a:r>
            <a:r>
              <a:rPr lang="ru-RU" sz="2000" dirty="0"/>
              <a:t> листа </a:t>
            </a:r>
            <a:r>
              <a:rPr lang="ru-RU" sz="2000" dirty="0" err="1"/>
              <a:t>можна</a:t>
            </a:r>
            <a:r>
              <a:rPr lang="ru-RU" sz="2000" dirty="0"/>
              <a:t> </a:t>
            </a:r>
            <a:r>
              <a:rPr lang="ru-RU" sz="2000" dirty="0" err="1"/>
              <a:t>відправити</a:t>
            </a:r>
            <a:r>
              <a:rPr lang="ru-RU" sz="2000" dirty="0"/>
              <a:t> </a:t>
            </a:r>
            <a:r>
              <a:rPr lang="ru-RU" sz="2000" dirty="0" err="1"/>
              <a:t>поштою</a:t>
            </a:r>
            <a:r>
              <a:rPr lang="ru-RU" sz="2000" dirty="0"/>
              <a:t> з </a:t>
            </a:r>
            <a:r>
              <a:rPr lang="ru-RU" sz="2000" dirty="0" err="1"/>
              <a:t>повідомленням</a:t>
            </a:r>
            <a:r>
              <a:rPr lang="ru-RU" sz="2000" dirty="0"/>
              <a:t> про </a:t>
            </a:r>
            <a:r>
              <a:rPr lang="ru-RU" sz="2000" dirty="0" err="1"/>
              <a:t>вручення</a:t>
            </a:r>
            <a:r>
              <a:rPr lang="ru-RU" sz="2000" dirty="0"/>
              <a:t>.</a:t>
            </a:r>
          </a:p>
        </p:txBody>
      </p:sp>
    </p:spTree>
    <p:extLst>
      <p:ext uri="{BB962C8B-B14F-4D97-AF65-F5344CB8AC3E}">
        <p14:creationId xmlns:p14="http://schemas.microsoft.com/office/powerpoint/2010/main" val="1359416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округлені кути 2"/>
          <p:cNvSpPr/>
          <p:nvPr/>
        </p:nvSpPr>
        <p:spPr>
          <a:xfrm>
            <a:off x="1676443" y="1196975"/>
            <a:ext cx="10209834" cy="38163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07000"/>
              </a:lnSpc>
              <a:defRPr/>
            </a:pPr>
            <a:r>
              <a:rPr lang="uk-UA" altLang="x-none" sz="2400" b="1" dirty="0">
                <a:solidFill>
                  <a:srgbClr val="1826AC"/>
                </a:solidFill>
                <a:latin typeface="Times New Roman" panose="02020603050405020304" pitchFamily="18" charset="0"/>
                <a:cs typeface="Times New Roman" panose="02020603050405020304" pitchFamily="18" charset="0"/>
              </a:rPr>
              <a:t>Атестаційний лист </a:t>
            </a:r>
            <a:r>
              <a:rPr lang="uk-UA" altLang="x-none" dirty="0">
                <a:solidFill>
                  <a:srgbClr val="000000"/>
                </a:solidFill>
                <a:latin typeface="Times New Roman" panose="02020603050405020304" pitchFamily="18" charset="0"/>
                <a:cs typeface="Times New Roman" panose="02020603050405020304" pitchFamily="18" charset="0"/>
              </a:rPr>
              <a:t>оформляється у двох примірниках, які підписують голова (головуючий на засіданні) атестаційної комісії та секретар. </a:t>
            </a:r>
          </a:p>
          <a:p>
            <a:pPr algn="just">
              <a:lnSpc>
                <a:spcPct val="107000"/>
              </a:lnSpc>
              <a:defRPr/>
            </a:pPr>
            <a:endParaRPr lang="uk-UA" altLang="x-none" sz="800" dirty="0">
              <a:solidFill>
                <a:srgbClr val="000000"/>
              </a:solidFill>
              <a:latin typeface="Times New Roman" panose="02020603050405020304" pitchFamily="18" charset="0"/>
              <a:cs typeface="Times New Roman" panose="02020603050405020304" pitchFamily="18" charset="0"/>
            </a:endParaRPr>
          </a:p>
          <a:p>
            <a:pPr algn="just">
              <a:lnSpc>
                <a:spcPct val="107000"/>
              </a:lnSpc>
              <a:defRPr/>
            </a:pPr>
            <a:r>
              <a:rPr lang="uk-UA" altLang="x-none" dirty="0">
                <a:solidFill>
                  <a:srgbClr val="000000"/>
                </a:solidFill>
                <a:latin typeface="Times New Roman" panose="02020603050405020304" pitchFamily="18" charset="0"/>
                <a:cs typeface="Times New Roman" panose="02020603050405020304" pitchFamily="18" charset="0"/>
              </a:rPr>
              <a:t>Перший примірник атестаційного листа упродовж трьох робочих днів з дати прийняття відповідного рішення атестаційної комісії (</a:t>
            </a:r>
            <a:r>
              <a:rPr lang="uk-UA" altLang="x-none" i="1" dirty="0">
                <a:solidFill>
                  <a:srgbClr val="000000"/>
                </a:solidFill>
                <a:latin typeface="Times New Roman" panose="02020603050405020304" pitchFamily="18" charset="0"/>
                <a:cs typeface="Times New Roman" panose="02020603050405020304" pitchFamily="18" charset="0"/>
              </a:rPr>
              <a:t>І рівня</a:t>
            </a:r>
            <a:r>
              <a:rPr lang="uk-UA" altLang="x-none" dirty="0">
                <a:solidFill>
                  <a:srgbClr val="000000"/>
                </a:solidFill>
                <a:latin typeface="Times New Roman" panose="02020603050405020304" pitchFamily="18" charset="0"/>
                <a:cs typeface="Times New Roman" panose="02020603050405020304" pitchFamily="18" charset="0"/>
              </a:rPr>
              <a:t>)</a:t>
            </a:r>
            <a:r>
              <a:rPr lang="uk-UA" altLang="x-none" i="1" dirty="0">
                <a:solidFill>
                  <a:srgbClr val="000000"/>
                </a:solidFill>
                <a:latin typeface="Times New Roman" panose="02020603050405020304" pitchFamily="18" charset="0"/>
                <a:cs typeface="Times New Roman" panose="02020603050405020304" pitchFamily="18" charset="0"/>
              </a:rPr>
              <a:t> </a:t>
            </a:r>
            <a:r>
              <a:rPr lang="uk-UA" altLang="x-none" dirty="0">
                <a:solidFill>
                  <a:srgbClr val="000000"/>
                </a:solidFill>
                <a:latin typeface="Times New Roman" panose="02020603050405020304" pitchFamily="18" charset="0"/>
                <a:cs typeface="Times New Roman" panose="02020603050405020304" pitchFamily="18" charset="0"/>
              </a:rPr>
              <a:t>видається педагогічному працівнику під підпис та/або надсилається у сканованому вигляді на його електронну адресу (з підтвердження отримання), другий – додається до його особової справи.</a:t>
            </a:r>
          </a:p>
          <a:p>
            <a:pPr algn="just">
              <a:lnSpc>
                <a:spcPct val="107000"/>
              </a:lnSpc>
              <a:defRPr/>
            </a:pPr>
            <a:endParaRPr lang="uk-UA" altLang="x-none" sz="800" dirty="0">
              <a:solidFill>
                <a:srgbClr val="000000"/>
              </a:solidFill>
              <a:ea typeface="Calibri" panose="020F0502020204030204" pitchFamily="34" charset="0"/>
              <a:cs typeface="Times New Roman" panose="02020603050405020304" pitchFamily="18" charset="0"/>
            </a:endParaRPr>
          </a:p>
          <a:p>
            <a:pPr algn="just">
              <a:lnSpc>
                <a:spcPct val="107000"/>
              </a:lnSpc>
              <a:defRPr/>
            </a:pPr>
            <a:r>
              <a:rPr lang="uk-UA" altLang="x-none" dirty="0">
                <a:solidFill>
                  <a:srgbClr val="000000"/>
                </a:solidFill>
                <a:latin typeface="Times New Roman" panose="02020603050405020304" pitchFamily="18" charset="0"/>
                <a:cs typeface="Times New Roman" panose="02020603050405020304" pitchFamily="18" charset="0"/>
              </a:rPr>
              <a:t>Педагогічний працівник з власної ініціативи може особисто отримати свій примірник атестаційного листа у секретаря відповідної атестаційної комісії під підпис.</a:t>
            </a:r>
          </a:p>
          <a:p>
            <a:pPr algn="just">
              <a:lnSpc>
                <a:spcPct val="107000"/>
              </a:lnSpc>
              <a:defRPr/>
            </a:pPr>
            <a:endParaRPr lang="uk-UA" altLang="x-none" sz="800" dirty="0">
              <a:solidFill>
                <a:srgbClr val="000000"/>
              </a:solidFill>
              <a:cs typeface="Calibri" panose="020F0502020204030204" pitchFamily="34" charset="0"/>
            </a:endParaRPr>
          </a:p>
          <a:p>
            <a:pPr algn="just">
              <a:lnSpc>
                <a:spcPct val="107000"/>
              </a:lnSpc>
              <a:defRPr/>
            </a:pPr>
            <a:r>
              <a:rPr lang="uk-UA" altLang="x-none" dirty="0">
                <a:solidFill>
                  <a:srgbClr val="000000"/>
                </a:solidFill>
                <a:latin typeface="Times New Roman" panose="02020603050405020304" pitchFamily="18" charset="0"/>
                <a:cs typeface="Times New Roman" panose="02020603050405020304" pitchFamily="18" charset="0"/>
              </a:rPr>
              <a:t>За заявою педагогічного працівника оригінал атестаційного листа може бути відправлено поштою з повідомленням про вручення.</a:t>
            </a:r>
            <a:endParaRPr lang="uk-UA" altLang="x-none" dirty="0">
              <a:solidFill>
                <a:srgbClr val="000000"/>
              </a:solidFill>
              <a:cs typeface="Calibri" panose="020F0502020204030204" pitchFamily="34" charset="0"/>
            </a:endParaRPr>
          </a:p>
        </p:txBody>
      </p:sp>
      <p:sp>
        <p:nvSpPr>
          <p:cNvPr id="31747" name="AutoShape 3"/>
          <p:cNvSpPr>
            <a:spLocks noChangeArrowheads="1"/>
          </p:cNvSpPr>
          <p:nvPr/>
        </p:nvSpPr>
        <p:spPr bwMode="auto">
          <a:xfrm>
            <a:off x="609768" y="404813"/>
            <a:ext cx="2667525" cy="500062"/>
          </a:xfrm>
          <a:prstGeom prst="roundRect">
            <a:avLst>
              <a:gd name="adj" fmla="val 16667"/>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a:lstStyle/>
          <a:p>
            <a:pPr lvl="1" eaLnBrk="1" hangingPunct="1">
              <a:spcAft>
                <a:spcPts val="1000"/>
              </a:spcAft>
              <a:buClr>
                <a:srgbClr val="800000"/>
              </a:buClr>
            </a:pPr>
            <a:r>
              <a:rPr lang="uk-UA" altLang="uk-UA" sz="2000" b="1">
                <a:solidFill>
                  <a:srgbClr val="800000"/>
                </a:solidFill>
              </a:rPr>
              <a:t>Нововведення!</a:t>
            </a:r>
            <a:endParaRPr lang="ru-RU" altLang="uk-UA" sz="2000" b="1">
              <a:solidFill>
                <a:srgbClr val="800000"/>
              </a:solidFill>
            </a:endParaRPr>
          </a:p>
          <a:p>
            <a:pPr lvl="1" algn="ctr" eaLnBrk="1" hangingPunct="1">
              <a:spcAft>
                <a:spcPts val="1000"/>
              </a:spcAft>
              <a:buClr>
                <a:srgbClr val="800000"/>
              </a:buClr>
            </a:pPr>
            <a:endParaRPr lang="uk-UA" altLang="uk-UA" sz="3200">
              <a:latin typeface="Georgia" pitchFamily="18" charset="0"/>
            </a:endParaRPr>
          </a:p>
        </p:txBody>
      </p:sp>
      <p:sp>
        <p:nvSpPr>
          <p:cNvPr id="6" name="Овал 5"/>
          <p:cNvSpPr/>
          <p:nvPr/>
        </p:nvSpPr>
        <p:spPr>
          <a:xfrm>
            <a:off x="305724" y="5484813"/>
            <a:ext cx="647563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000" b="1" dirty="0"/>
              <a:t>Характеристика не оформляється !</a:t>
            </a:r>
            <a:endParaRPr lang="x-none" sz="2000" b="1" dirty="0"/>
          </a:p>
        </p:txBody>
      </p:sp>
      <p:pic>
        <p:nvPicPr>
          <p:cNvPr id="31749" name="Picture 24" descr="http://waking-up.org/wp-content/uploads/2011/09/znak-voprosa.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769" y="5246689"/>
            <a:ext cx="609767"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2490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округлені кути 3"/>
          <p:cNvSpPr/>
          <p:nvPr/>
        </p:nvSpPr>
        <p:spPr>
          <a:xfrm>
            <a:off x="915493" y="1520825"/>
            <a:ext cx="4570740" cy="38163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07000"/>
              </a:lnSpc>
              <a:defRPr/>
            </a:pPr>
            <a:r>
              <a:rPr lang="uk-UA" altLang="x-none" b="1">
                <a:solidFill>
                  <a:srgbClr val="1826AC"/>
                </a:solidFill>
                <a:latin typeface="Times New Roman" panose="02020603050405020304" pitchFamily="18" charset="0"/>
                <a:cs typeface="Times New Roman" panose="02020603050405020304" pitchFamily="18" charset="0"/>
              </a:rPr>
              <a:t>Рішення атестаційної комісії </a:t>
            </a:r>
            <a:r>
              <a:rPr lang="en-US" altLang="x-none" b="1">
                <a:solidFill>
                  <a:srgbClr val="1826AC"/>
                </a:solidFill>
                <a:latin typeface="Times New Roman" panose="02020603050405020304" pitchFamily="18" charset="0"/>
                <a:cs typeface="Times New Roman" panose="02020603050405020304" pitchFamily="18" charset="0"/>
              </a:rPr>
              <a:t>II </a:t>
            </a:r>
            <a:r>
              <a:rPr lang="uk-UA" altLang="x-none" b="1">
                <a:solidFill>
                  <a:srgbClr val="1826AC"/>
                </a:solidFill>
                <a:latin typeface="Times New Roman" panose="02020603050405020304" pitchFamily="18" charset="0"/>
                <a:cs typeface="Times New Roman" panose="02020603050405020304" pitchFamily="18" charset="0"/>
              </a:rPr>
              <a:t>рівня </a:t>
            </a:r>
            <a:r>
              <a:rPr lang="uk-UA" altLang="x-none">
                <a:solidFill>
                  <a:srgbClr val="000000"/>
                </a:solidFill>
                <a:latin typeface="Times New Roman" panose="02020603050405020304" pitchFamily="18" charset="0"/>
                <a:cs typeface="Times New Roman" panose="02020603050405020304" pitchFamily="18" charset="0"/>
              </a:rPr>
              <a:t>про результати атестації </a:t>
            </a:r>
            <a:r>
              <a:rPr lang="uk-UA" altLang="x-none" i="1" u="sng">
                <a:solidFill>
                  <a:srgbClr val="000000"/>
                </a:solidFill>
                <a:latin typeface="Times New Roman" panose="02020603050405020304" pitchFamily="18" charset="0"/>
                <a:cs typeface="Times New Roman" panose="02020603050405020304" pitchFamily="18" charset="0"/>
              </a:rPr>
              <a:t>не пізніше ніж через сім робочих днів з дати його прийняття </a:t>
            </a:r>
            <a:r>
              <a:rPr lang="uk-UA" altLang="x-none">
                <a:solidFill>
                  <a:srgbClr val="000000"/>
                </a:solidFill>
                <a:latin typeface="Times New Roman" panose="02020603050405020304" pitchFamily="18" charset="0"/>
                <a:cs typeface="Times New Roman" panose="02020603050405020304" pitchFamily="18" charset="0"/>
              </a:rPr>
              <a:t>доводиться до відома керівника відповідного закладу освіти за місцем роботи педагогічного працівника шляхом надсилання витягу з протоколу її засідання та атестаційного листа на електронну адресу закладу освіти у сканованому вигляді.</a:t>
            </a:r>
            <a:endParaRPr lang="uk-UA" altLang="x-none">
              <a:solidFill>
                <a:srgbClr val="000000"/>
              </a:solidFill>
              <a:ea typeface="Calibri" panose="020F0502020204030204" pitchFamily="34" charset="0"/>
              <a:cs typeface="Times New Roman" panose="02020603050405020304" pitchFamily="18" charset="0"/>
            </a:endParaRPr>
          </a:p>
        </p:txBody>
      </p:sp>
      <p:sp>
        <p:nvSpPr>
          <p:cNvPr id="32771" name="AutoShape 3"/>
          <p:cNvSpPr>
            <a:spLocks noChangeArrowheads="1"/>
          </p:cNvSpPr>
          <p:nvPr/>
        </p:nvSpPr>
        <p:spPr bwMode="auto">
          <a:xfrm>
            <a:off x="609768" y="404813"/>
            <a:ext cx="2667525" cy="500062"/>
          </a:xfrm>
          <a:prstGeom prst="roundRect">
            <a:avLst>
              <a:gd name="adj" fmla="val 16667"/>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a:lstStyle/>
          <a:p>
            <a:pPr lvl="1" eaLnBrk="1" hangingPunct="1">
              <a:spcAft>
                <a:spcPts val="1000"/>
              </a:spcAft>
              <a:buClr>
                <a:srgbClr val="800000"/>
              </a:buClr>
            </a:pPr>
            <a:r>
              <a:rPr lang="uk-UA" altLang="uk-UA" sz="2000" b="1">
                <a:solidFill>
                  <a:srgbClr val="800000"/>
                </a:solidFill>
              </a:rPr>
              <a:t>Нововведення!</a:t>
            </a:r>
            <a:endParaRPr lang="ru-RU" altLang="uk-UA" sz="2000" b="1">
              <a:solidFill>
                <a:srgbClr val="800000"/>
              </a:solidFill>
            </a:endParaRPr>
          </a:p>
          <a:p>
            <a:pPr lvl="1" algn="ctr" eaLnBrk="1" hangingPunct="1">
              <a:spcAft>
                <a:spcPts val="1000"/>
              </a:spcAft>
              <a:buClr>
                <a:srgbClr val="800000"/>
              </a:buClr>
            </a:pPr>
            <a:endParaRPr lang="uk-UA" altLang="uk-UA" sz="3200">
              <a:latin typeface="Georgia" pitchFamily="18" charset="0"/>
            </a:endParaRPr>
          </a:p>
        </p:txBody>
      </p:sp>
      <p:sp>
        <p:nvSpPr>
          <p:cNvPr id="9" name="Прямокутник 8"/>
          <p:cNvSpPr/>
          <p:nvPr/>
        </p:nvSpPr>
        <p:spPr>
          <a:xfrm>
            <a:off x="7238266" y="2060575"/>
            <a:ext cx="3352884" cy="2520950"/>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defRPr/>
            </a:pPr>
            <a:r>
              <a:rPr lang="uk-UA" altLang="x-none" sz="1400">
                <a:solidFill>
                  <a:srgbClr val="000000"/>
                </a:solidFill>
                <a:latin typeface="Times New Roman" panose="02020603050405020304" pitchFamily="18" charset="0"/>
                <a:cs typeface="Times New Roman" panose="02020603050405020304" pitchFamily="18" charset="0"/>
              </a:rPr>
              <a:t>Другі примірники атестаційних листів зберігаються відповідно до Переліку типових документів, що створюються під час діяльності державних органів та органів місцевого самоврядування, інших установ, підприємств та організацій, із зазначенням строків зберігання документів, затвердженого наказом МЮУ від 12.04.2012 року № 578/5</a:t>
            </a:r>
            <a:endParaRPr lang="x-none" altLang="x-none" sz="1400">
              <a:solidFill>
                <a:srgbClr val="000000"/>
              </a:solidFill>
            </a:endParaRPr>
          </a:p>
        </p:txBody>
      </p:sp>
      <p:sp>
        <p:nvSpPr>
          <p:cNvPr id="10" name="Прямокутник 9"/>
          <p:cNvSpPr/>
          <p:nvPr/>
        </p:nvSpPr>
        <p:spPr>
          <a:xfrm>
            <a:off x="6096001" y="5157788"/>
            <a:ext cx="5639093" cy="1079500"/>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07000"/>
              </a:lnSpc>
              <a:defRPr/>
            </a:pPr>
            <a:r>
              <a:rPr lang="uk-UA" altLang="x-none" sz="1600">
                <a:solidFill>
                  <a:srgbClr val="000000"/>
                </a:solidFill>
                <a:latin typeface="Times New Roman" panose="02020603050405020304" pitchFamily="18" charset="0"/>
                <a:cs typeface="Times New Roman" panose="02020603050405020304" pitchFamily="18" charset="0"/>
              </a:rPr>
              <a:t>Атестаційні листи та копії документів про підвищення кваліфікації педагогічного працівника зберігаються в особовій справі педагогічного працівника.</a:t>
            </a:r>
            <a:endParaRPr lang="uk-UA" altLang="x-none" sz="1600">
              <a:solidFill>
                <a:srgbClr val="000000"/>
              </a:solidFill>
              <a:ea typeface="Calibri" panose="020F0502020204030204" pitchFamily="34" charset="0"/>
              <a:cs typeface="Times New Roman" panose="02020603050405020304" pitchFamily="18" charset="0"/>
            </a:endParaRPr>
          </a:p>
        </p:txBody>
      </p:sp>
      <p:pic>
        <p:nvPicPr>
          <p:cNvPr id="32774" name="Picture 1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75491" y="530225"/>
            <a:ext cx="107843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008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E9D4C2-6D48-4A83-8EA6-54EB08253BD8}"/>
              </a:ext>
            </a:extLst>
          </p:cNvPr>
          <p:cNvSpPr>
            <a:spLocks noGrp="1"/>
          </p:cNvSpPr>
          <p:nvPr>
            <p:ph type="title"/>
          </p:nvPr>
        </p:nvSpPr>
        <p:spPr>
          <a:xfrm>
            <a:off x="2251363" y="0"/>
            <a:ext cx="9940637" cy="780184"/>
          </a:xfrm>
        </p:spPr>
        <p:txBody>
          <a:bodyPr/>
          <a:lstStyle/>
          <a:p>
            <a:r>
              <a:rPr lang="ru-RU" b="1" dirty="0" err="1">
                <a:solidFill>
                  <a:srgbClr val="1F464B"/>
                </a:solidFill>
              </a:rPr>
              <a:t>Оскарження</a:t>
            </a:r>
            <a:r>
              <a:rPr lang="ru-RU" b="1" dirty="0">
                <a:solidFill>
                  <a:srgbClr val="1F464B"/>
                </a:solidFill>
              </a:rPr>
              <a:t> </a:t>
            </a:r>
            <a:r>
              <a:rPr lang="ru-RU" b="1" dirty="0" err="1">
                <a:solidFill>
                  <a:srgbClr val="1F464B"/>
                </a:solidFill>
              </a:rPr>
              <a:t>рішення</a:t>
            </a:r>
            <a:r>
              <a:rPr lang="ru-RU" b="1" dirty="0">
                <a:solidFill>
                  <a:srgbClr val="1F464B"/>
                </a:solidFill>
              </a:rPr>
              <a:t> </a:t>
            </a:r>
            <a:r>
              <a:rPr lang="ru-RU" b="1" dirty="0" err="1">
                <a:solidFill>
                  <a:srgbClr val="1F464B"/>
                </a:solidFill>
              </a:rPr>
              <a:t>атестаційної</a:t>
            </a:r>
            <a:r>
              <a:rPr lang="ru-RU" b="1" dirty="0">
                <a:solidFill>
                  <a:srgbClr val="1F464B"/>
                </a:solidFill>
              </a:rPr>
              <a:t> </a:t>
            </a:r>
            <a:r>
              <a:rPr lang="ru-RU" b="1" dirty="0" err="1">
                <a:solidFill>
                  <a:srgbClr val="1F464B"/>
                </a:solidFill>
              </a:rPr>
              <a:t>комісії</a:t>
            </a:r>
            <a:endParaRPr lang="ru-RU" b="1" dirty="0">
              <a:solidFill>
                <a:srgbClr val="1F464B"/>
              </a:solidFill>
            </a:endParaRPr>
          </a:p>
        </p:txBody>
      </p:sp>
      <p:sp>
        <p:nvSpPr>
          <p:cNvPr id="3" name="Прямоугольник 2"/>
          <p:cNvSpPr/>
          <p:nvPr/>
        </p:nvSpPr>
        <p:spPr>
          <a:xfrm>
            <a:off x="245660" y="610136"/>
            <a:ext cx="11682483" cy="6247864"/>
          </a:xfrm>
          <a:prstGeom prst="rect">
            <a:avLst/>
          </a:prstGeom>
        </p:spPr>
        <p:txBody>
          <a:bodyPr wrap="square">
            <a:spAutoFit/>
          </a:bodyPr>
          <a:lstStyle/>
          <a:p>
            <a:r>
              <a:rPr lang="ru-RU" sz="2000" dirty="0"/>
              <a:t>                     </a:t>
            </a:r>
            <a:r>
              <a:rPr lang="ru-RU" sz="2000" dirty="0" err="1"/>
              <a:t>якщо</a:t>
            </a:r>
            <a:r>
              <a:rPr lang="ru-RU" sz="2000" dirty="0"/>
              <a:t> </a:t>
            </a:r>
            <a:r>
              <a:rPr lang="ru-RU" sz="2000" dirty="0" err="1"/>
              <a:t>працівник</a:t>
            </a:r>
            <a:r>
              <a:rPr lang="ru-RU" sz="2000" dirty="0"/>
              <a:t> не </a:t>
            </a:r>
            <a:r>
              <a:rPr lang="ru-RU" sz="2000" dirty="0" err="1"/>
              <a:t>погоджується</a:t>
            </a:r>
            <a:r>
              <a:rPr lang="ru-RU" sz="2000" dirty="0"/>
              <a:t> з  </a:t>
            </a:r>
            <a:r>
              <a:rPr lang="ru-RU" sz="2000" dirty="0" err="1"/>
              <a:t>рішенням</a:t>
            </a:r>
            <a:r>
              <a:rPr lang="ru-RU" sz="2000" dirty="0"/>
              <a:t> </a:t>
            </a:r>
            <a:r>
              <a:rPr lang="ru-RU" sz="2000" dirty="0" err="1"/>
              <a:t>атестаційної</a:t>
            </a:r>
            <a:r>
              <a:rPr lang="ru-RU" sz="2000" dirty="0"/>
              <a:t> </a:t>
            </a:r>
            <a:r>
              <a:rPr lang="ru-RU" sz="2000" dirty="0" err="1"/>
              <a:t>комісії</a:t>
            </a:r>
            <a:r>
              <a:rPr lang="ru-RU" sz="2000" dirty="0"/>
              <a:t> І </a:t>
            </a:r>
            <a:r>
              <a:rPr lang="ru-RU" sz="2000" dirty="0" err="1"/>
              <a:t>чи</a:t>
            </a:r>
            <a:r>
              <a:rPr lang="ru-RU" sz="2000" dirty="0"/>
              <a:t> ІІ </a:t>
            </a:r>
            <a:r>
              <a:rPr lang="ru-RU" sz="2000" dirty="0" err="1"/>
              <a:t>рівнів</a:t>
            </a:r>
            <a:r>
              <a:rPr lang="ru-RU" sz="2000" dirty="0"/>
              <a:t>, </a:t>
            </a:r>
            <a:r>
              <a:rPr lang="ru-RU" sz="2000" dirty="0" err="1"/>
              <a:t>він</a:t>
            </a:r>
            <a:r>
              <a:rPr lang="ru-RU" sz="2000" dirty="0"/>
              <a:t> </a:t>
            </a:r>
            <a:r>
              <a:rPr lang="ru-RU" sz="2000" dirty="0" err="1"/>
              <a:t>має</a:t>
            </a:r>
            <a:r>
              <a:rPr lang="ru-RU" sz="2000" dirty="0"/>
              <a:t> право </a:t>
            </a:r>
          </a:p>
          <a:p>
            <a:r>
              <a:rPr lang="ru-RU" sz="2000" dirty="0"/>
              <a:t>           </a:t>
            </a:r>
            <a:r>
              <a:rPr lang="ru-RU" sz="2000" dirty="0" err="1"/>
              <a:t>оскаржити</a:t>
            </a:r>
            <a:r>
              <a:rPr lang="ru-RU" sz="2000" dirty="0"/>
              <a:t> </a:t>
            </a:r>
            <a:r>
              <a:rPr lang="ru-RU" sz="2000" dirty="0" err="1"/>
              <a:t>його</a:t>
            </a:r>
            <a:r>
              <a:rPr lang="ru-RU" sz="2000" dirty="0"/>
              <a:t> шляхом </a:t>
            </a:r>
            <a:r>
              <a:rPr lang="ru-RU" sz="2000" dirty="0" err="1"/>
              <a:t>подання</a:t>
            </a:r>
            <a:r>
              <a:rPr lang="ru-RU" sz="2000" dirty="0"/>
              <a:t> </a:t>
            </a:r>
            <a:r>
              <a:rPr lang="ru-RU" sz="2000" dirty="0" err="1"/>
              <a:t>апеляції</a:t>
            </a:r>
            <a:r>
              <a:rPr lang="ru-RU" sz="2000" dirty="0"/>
              <a:t> до </a:t>
            </a:r>
            <a:r>
              <a:rPr lang="ru-RU" sz="2000" dirty="0" err="1"/>
              <a:t>відповідної</a:t>
            </a:r>
            <a:r>
              <a:rPr lang="ru-RU" sz="2000" dirty="0"/>
              <a:t> </a:t>
            </a:r>
            <a:r>
              <a:rPr lang="ru-RU" sz="2000" dirty="0" err="1"/>
              <a:t>атестаційної</a:t>
            </a:r>
            <a:r>
              <a:rPr lang="ru-RU" sz="2000" dirty="0"/>
              <a:t> </a:t>
            </a:r>
            <a:r>
              <a:rPr lang="ru-RU" sz="2000" dirty="0" err="1"/>
              <a:t>комісії</a:t>
            </a:r>
            <a:r>
              <a:rPr lang="ru-RU" sz="2000" dirty="0"/>
              <a:t> </a:t>
            </a:r>
            <a:r>
              <a:rPr lang="ru-RU" sz="2000" dirty="0" err="1"/>
              <a:t>вищого</a:t>
            </a:r>
            <a:r>
              <a:rPr lang="ru-RU" sz="2000" dirty="0"/>
              <a:t>  </a:t>
            </a:r>
            <a:r>
              <a:rPr lang="ru-RU" sz="2000" dirty="0" err="1"/>
              <a:t>рівня</a:t>
            </a:r>
            <a:r>
              <a:rPr lang="ru-RU" sz="2000" dirty="0"/>
              <a:t> </a:t>
            </a:r>
          </a:p>
          <a:p>
            <a:r>
              <a:rPr lang="ru-RU" sz="2000" dirty="0"/>
              <a:t>      </a:t>
            </a:r>
            <a:r>
              <a:rPr lang="ru-RU" sz="2000" dirty="0" err="1"/>
              <a:t>упродовж</a:t>
            </a:r>
            <a:r>
              <a:rPr lang="ru-RU" sz="2000" dirty="0"/>
              <a:t> семи </a:t>
            </a:r>
            <a:r>
              <a:rPr lang="ru-RU" sz="2000" dirty="0" err="1"/>
              <a:t>робочих</a:t>
            </a:r>
            <a:r>
              <a:rPr lang="ru-RU" sz="2000" dirty="0"/>
              <a:t> </a:t>
            </a:r>
            <a:r>
              <a:rPr lang="ru-RU" sz="2000" dirty="0" err="1"/>
              <a:t>днів</a:t>
            </a:r>
            <a:r>
              <a:rPr lang="ru-RU" sz="2000" dirty="0"/>
              <a:t> з </a:t>
            </a:r>
            <a:r>
              <a:rPr lang="ru-RU" sz="2000" dirty="0" err="1"/>
              <a:t>дати</a:t>
            </a:r>
            <a:r>
              <a:rPr lang="ru-RU" sz="2000" dirty="0"/>
              <a:t> </a:t>
            </a:r>
            <a:r>
              <a:rPr lang="ru-RU" sz="2000" dirty="0" err="1"/>
              <a:t>отримання</a:t>
            </a:r>
            <a:r>
              <a:rPr lang="ru-RU" sz="2000" dirty="0"/>
              <a:t> </a:t>
            </a:r>
            <a:r>
              <a:rPr lang="ru-RU" sz="2000" dirty="0" err="1"/>
              <a:t>атестаційного</a:t>
            </a:r>
            <a:r>
              <a:rPr lang="ru-RU" sz="2000" dirty="0"/>
              <a:t> листа. </a:t>
            </a:r>
          </a:p>
          <a:p>
            <a:r>
              <a:rPr lang="ru-RU" sz="2000" dirty="0" err="1"/>
              <a:t>Апеляційна</a:t>
            </a:r>
            <a:r>
              <a:rPr lang="ru-RU" sz="2000" dirty="0"/>
              <a:t> </a:t>
            </a:r>
            <a:r>
              <a:rPr lang="ru-RU" sz="2000" dirty="0" err="1"/>
              <a:t>заява</a:t>
            </a:r>
            <a:r>
              <a:rPr lang="ru-RU" sz="2000" dirty="0"/>
              <a:t> </a:t>
            </a:r>
            <a:r>
              <a:rPr lang="ru-RU" sz="2000" dirty="0" err="1"/>
              <a:t>має</a:t>
            </a:r>
            <a:r>
              <a:rPr lang="ru-RU" sz="2000" dirty="0"/>
              <a:t> бути оформлена </a:t>
            </a:r>
            <a:r>
              <a:rPr lang="ru-RU" sz="2000" dirty="0" err="1"/>
              <a:t>згідно</a:t>
            </a:r>
            <a:r>
              <a:rPr lang="ru-RU" sz="2000" dirty="0"/>
              <a:t> з </a:t>
            </a:r>
            <a:r>
              <a:rPr lang="ru-RU" sz="2000" dirty="0" err="1"/>
              <a:t>Додатком</a:t>
            </a:r>
            <a:r>
              <a:rPr lang="ru-RU" sz="2000" dirty="0"/>
              <a:t> 4 до </a:t>
            </a:r>
            <a:r>
              <a:rPr lang="ru-RU" sz="2000" dirty="0" err="1"/>
              <a:t>Положення</a:t>
            </a:r>
            <a:r>
              <a:rPr lang="ru-RU" sz="2000" dirty="0"/>
              <a:t>. До </a:t>
            </a:r>
            <a:r>
              <a:rPr lang="ru-RU" sz="2000" dirty="0" err="1"/>
              <a:t>неї</a:t>
            </a:r>
            <a:r>
              <a:rPr lang="ru-RU" sz="2000" dirty="0"/>
              <a:t> </a:t>
            </a:r>
            <a:r>
              <a:rPr lang="ru-RU" sz="2000" dirty="0" err="1"/>
              <a:t>педагогічний</a:t>
            </a:r>
            <a:r>
              <a:rPr lang="ru-RU" sz="2000" dirty="0"/>
              <a:t> </a:t>
            </a:r>
            <a:r>
              <a:rPr lang="ru-RU" sz="2000" dirty="0" err="1"/>
              <a:t>працівник</a:t>
            </a:r>
            <a:r>
              <a:rPr lang="ru-RU" sz="2000" dirty="0"/>
              <a:t> </a:t>
            </a:r>
            <a:r>
              <a:rPr lang="ru-RU" sz="2000" dirty="0" err="1"/>
              <a:t>додає</a:t>
            </a:r>
            <a:r>
              <a:rPr lang="ru-RU" sz="2000" dirty="0"/>
              <a:t> </a:t>
            </a:r>
            <a:r>
              <a:rPr lang="ru-RU" sz="2000" dirty="0" err="1"/>
              <a:t>копію</a:t>
            </a:r>
            <a:r>
              <a:rPr lang="ru-RU" sz="2000" dirty="0"/>
              <a:t> </a:t>
            </a:r>
            <a:r>
              <a:rPr lang="ru-RU" sz="2000" dirty="0" err="1"/>
              <a:t>атестаційного</a:t>
            </a:r>
            <a:r>
              <a:rPr lang="ru-RU" sz="2000" dirty="0"/>
              <a:t> листа та </a:t>
            </a:r>
            <a:r>
              <a:rPr lang="ru-RU" sz="2000" dirty="0" err="1"/>
              <a:t>копії</a:t>
            </a:r>
            <a:r>
              <a:rPr lang="ru-RU" sz="2000" dirty="0"/>
              <a:t> </a:t>
            </a:r>
            <a:r>
              <a:rPr lang="ru-RU" sz="2000" dirty="0" err="1"/>
              <a:t>документів</a:t>
            </a:r>
            <a:r>
              <a:rPr lang="ru-RU" sz="2000" dirty="0"/>
              <a:t>, </a:t>
            </a:r>
            <a:r>
              <a:rPr lang="ru-RU" sz="2000" dirty="0" err="1"/>
              <a:t>які</a:t>
            </a:r>
            <a:r>
              <a:rPr lang="ru-RU" sz="2000" dirty="0"/>
              <a:t> </a:t>
            </a:r>
            <a:r>
              <a:rPr lang="ru-RU" sz="2000" dirty="0" err="1"/>
              <a:t>він</a:t>
            </a:r>
            <a:r>
              <a:rPr lang="ru-RU" sz="2000" dirty="0"/>
              <a:t> подавав до </a:t>
            </a:r>
            <a:r>
              <a:rPr lang="ru-RU" sz="2000" dirty="0" err="1"/>
              <a:t>атестаційної</a:t>
            </a:r>
            <a:r>
              <a:rPr lang="ru-RU" sz="2000" dirty="0"/>
              <a:t> </a:t>
            </a:r>
            <a:r>
              <a:rPr lang="ru-RU" sz="2000" dirty="0" err="1"/>
              <a:t>комісії</a:t>
            </a:r>
            <a:r>
              <a:rPr lang="ru-RU" sz="2000" dirty="0"/>
              <a:t>, </a:t>
            </a:r>
            <a:r>
              <a:rPr lang="ru-RU" sz="2000" dirty="0" err="1"/>
              <a:t>рішення</a:t>
            </a:r>
            <a:r>
              <a:rPr lang="ru-RU" sz="2000" dirty="0"/>
              <a:t> </a:t>
            </a:r>
            <a:r>
              <a:rPr lang="ru-RU" sz="2000" dirty="0" err="1"/>
              <a:t>якої</a:t>
            </a:r>
            <a:r>
              <a:rPr lang="ru-RU" sz="2000" dirty="0"/>
              <a:t> </a:t>
            </a:r>
            <a:r>
              <a:rPr lang="ru-RU" sz="2000" dirty="0" err="1"/>
              <a:t>оскаржується</a:t>
            </a:r>
            <a:r>
              <a:rPr lang="ru-RU" sz="2000" dirty="0"/>
              <a:t> (у </a:t>
            </a:r>
            <a:r>
              <a:rPr lang="ru-RU" sz="2000" dirty="0" err="1"/>
              <a:t>разі</a:t>
            </a:r>
            <a:r>
              <a:rPr lang="ru-RU" sz="2000" dirty="0"/>
              <a:t> </a:t>
            </a:r>
            <a:r>
              <a:rPr lang="ru-RU" sz="2000" dirty="0" err="1"/>
              <a:t>їхнього</a:t>
            </a:r>
            <a:r>
              <a:rPr lang="ru-RU" sz="2000" dirty="0"/>
              <a:t> </a:t>
            </a:r>
            <a:r>
              <a:rPr lang="ru-RU" sz="2000" dirty="0" err="1"/>
              <a:t>подання</a:t>
            </a:r>
            <a:r>
              <a:rPr lang="ru-RU" sz="2000" dirty="0"/>
              <a:t>).</a:t>
            </a:r>
          </a:p>
          <a:p>
            <a:r>
              <a:rPr lang="ru-RU" sz="2000" dirty="0" err="1"/>
              <a:t>Апеляційну</a:t>
            </a:r>
            <a:r>
              <a:rPr lang="ru-RU" sz="2000" dirty="0"/>
              <a:t> </a:t>
            </a:r>
            <a:r>
              <a:rPr lang="ru-RU" sz="2000" dirty="0" err="1"/>
              <a:t>заяву</a:t>
            </a:r>
            <a:r>
              <a:rPr lang="ru-RU" sz="2000" dirty="0"/>
              <a:t> з </a:t>
            </a:r>
            <a:r>
              <a:rPr lang="ru-RU" sz="2000" dirty="0" err="1"/>
              <a:t>додатками</a:t>
            </a:r>
            <a:r>
              <a:rPr lang="ru-RU" sz="2000" dirty="0"/>
              <a:t> </a:t>
            </a:r>
            <a:r>
              <a:rPr lang="ru-RU" sz="2000" dirty="0" err="1"/>
              <a:t>педпрацівник</a:t>
            </a:r>
            <a:r>
              <a:rPr lang="ru-RU" sz="2000" dirty="0"/>
              <a:t> </a:t>
            </a:r>
            <a:r>
              <a:rPr lang="ru-RU" sz="2000" dirty="0" err="1"/>
              <a:t>подає</a:t>
            </a:r>
            <a:r>
              <a:rPr lang="ru-RU" sz="2000" dirty="0"/>
              <a:t> у </a:t>
            </a:r>
            <a:r>
              <a:rPr lang="ru-RU" sz="2000" dirty="0" err="1"/>
              <a:t>паперовій</a:t>
            </a:r>
            <a:r>
              <a:rPr lang="ru-RU" sz="2000" dirty="0"/>
              <a:t> та/</a:t>
            </a:r>
            <a:r>
              <a:rPr lang="ru-RU" sz="2000" dirty="0" err="1"/>
              <a:t>або</a:t>
            </a:r>
            <a:r>
              <a:rPr lang="ru-RU" sz="2000" dirty="0"/>
              <a:t> </a:t>
            </a:r>
            <a:r>
              <a:rPr lang="ru-RU" sz="2000" dirty="0" err="1"/>
              <a:t>електронній</a:t>
            </a:r>
            <a:r>
              <a:rPr lang="ru-RU" sz="2000" dirty="0"/>
              <a:t> </a:t>
            </a:r>
            <a:r>
              <a:rPr lang="ru-RU" sz="2000" dirty="0" err="1"/>
              <a:t>формі</a:t>
            </a:r>
            <a:r>
              <a:rPr lang="ru-RU" sz="2000" dirty="0"/>
              <a:t> на </a:t>
            </a:r>
            <a:r>
              <a:rPr lang="ru-RU" sz="2000" dirty="0" err="1"/>
              <a:t>визначену</a:t>
            </a:r>
            <a:r>
              <a:rPr lang="ru-RU" sz="2000" dirty="0"/>
              <a:t> </a:t>
            </a:r>
            <a:r>
              <a:rPr lang="ru-RU" sz="2000" dirty="0" err="1"/>
              <a:t>атестаційною</a:t>
            </a:r>
            <a:r>
              <a:rPr lang="ru-RU" sz="2000" dirty="0"/>
              <a:t> </a:t>
            </a:r>
            <a:r>
              <a:rPr lang="ru-RU" sz="2000" dirty="0" err="1"/>
              <a:t>комісією</a:t>
            </a:r>
            <a:r>
              <a:rPr lang="ru-RU" sz="2000" dirty="0"/>
              <a:t> адресу </a:t>
            </a:r>
            <a:r>
              <a:rPr lang="ru-RU" sz="2000" dirty="0" err="1"/>
              <a:t>електронної</a:t>
            </a:r>
            <a:r>
              <a:rPr lang="ru-RU" sz="2000" dirty="0"/>
              <a:t> </a:t>
            </a:r>
            <a:r>
              <a:rPr lang="ru-RU" sz="2000" dirty="0" err="1"/>
              <a:t>пошти</a:t>
            </a:r>
            <a:r>
              <a:rPr lang="ru-RU" sz="2000" dirty="0"/>
              <a:t> (з </a:t>
            </a:r>
            <a:r>
              <a:rPr lang="ru-RU" sz="2000" dirty="0" err="1"/>
              <a:t>підтвердженням</a:t>
            </a:r>
            <a:r>
              <a:rPr lang="ru-RU" sz="2000" dirty="0"/>
              <a:t> </a:t>
            </a:r>
            <a:r>
              <a:rPr lang="ru-RU" sz="2000" dirty="0" err="1"/>
              <a:t>отримання</a:t>
            </a:r>
            <a:r>
              <a:rPr lang="ru-RU" sz="2000" dirty="0"/>
              <a:t>) у </a:t>
            </a:r>
            <a:r>
              <a:rPr lang="ru-RU" sz="2000" dirty="0" err="1"/>
              <a:t>сканованому</a:t>
            </a:r>
            <a:r>
              <a:rPr lang="ru-RU" sz="2000" dirty="0"/>
              <a:t> </a:t>
            </a:r>
            <a:r>
              <a:rPr lang="ru-RU" sz="2000" dirty="0" err="1"/>
              <a:t>вигляді</a:t>
            </a:r>
            <a:r>
              <a:rPr lang="ru-RU" sz="2000" dirty="0"/>
              <a:t> (формат </a:t>
            </a:r>
            <a:r>
              <a:rPr lang="en-US" sz="2000" dirty="0"/>
              <a:t>PDF, </a:t>
            </a:r>
            <a:r>
              <a:rPr lang="ru-RU" sz="2000" dirty="0" err="1"/>
              <a:t>кожен</a:t>
            </a:r>
            <a:r>
              <a:rPr lang="ru-RU" sz="2000" dirty="0"/>
              <a:t> документ — </a:t>
            </a:r>
            <a:r>
              <a:rPr lang="ru-RU" sz="2000" dirty="0" err="1"/>
              <a:t>окремим</a:t>
            </a:r>
            <a:r>
              <a:rPr lang="ru-RU" sz="2000" dirty="0"/>
              <a:t> файлом). </a:t>
            </a:r>
            <a:r>
              <a:rPr lang="ru-RU" sz="2000" dirty="0" err="1"/>
              <a:t>Документи</a:t>
            </a:r>
            <a:r>
              <a:rPr lang="ru-RU" sz="2000" dirty="0"/>
              <a:t> </a:t>
            </a:r>
            <a:r>
              <a:rPr lang="ru-RU" sz="2000" dirty="0" err="1"/>
              <a:t>реєструє</a:t>
            </a:r>
            <a:r>
              <a:rPr lang="ru-RU" sz="2000" dirty="0"/>
              <a:t> та </a:t>
            </a:r>
            <a:r>
              <a:rPr lang="ru-RU" sz="2000" dirty="0" err="1"/>
              <a:t>зберігає</a:t>
            </a:r>
            <a:r>
              <a:rPr lang="ru-RU" sz="2000" dirty="0"/>
              <a:t> </a:t>
            </a:r>
            <a:r>
              <a:rPr lang="ru-RU" sz="2000" dirty="0" err="1"/>
              <a:t>секретар</a:t>
            </a:r>
            <a:r>
              <a:rPr lang="ru-RU" sz="2000" dirty="0"/>
              <a:t> </a:t>
            </a:r>
            <a:r>
              <a:rPr lang="ru-RU" sz="2000" dirty="0" err="1"/>
              <a:t>атестаційної</a:t>
            </a:r>
            <a:r>
              <a:rPr lang="ru-RU" sz="2000" dirty="0"/>
              <a:t> </a:t>
            </a:r>
            <a:r>
              <a:rPr lang="ru-RU" sz="2000" dirty="0" err="1"/>
              <a:t>комісії</a:t>
            </a:r>
            <a:r>
              <a:rPr lang="ru-RU" sz="2000" dirty="0"/>
              <a:t>.</a:t>
            </a:r>
          </a:p>
          <a:p>
            <a:r>
              <a:rPr lang="ru-RU" sz="2000" dirty="0" err="1"/>
              <a:t>Атестаційна</a:t>
            </a:r>
            <a:r>
              <a:rPr lang="ru-RU" sz="2000" dirty="0"/>
              <a:t> </a:t>
            </a:r>
            <a:r>
              <a:rPr lang="ru-RU" sz="2000" dirty="0" err="1"/>
              <a:t>комісія</a:t>
            </a:r>
            <a:r>
              <a:rPr lang="ru-RU" sz="2000" dirty="0"/>
              <a:t> </a:t>
            </a:r>
            <a:r>
              <a:rPr lang="ru-RU" sz="2000" dirty="0" err="1"/>
              <a:t>має</a:t>
            </a:r>
            <a:r>
              <a:rPr lang="ru-RU" sz="2000" dirty="0"/>
              <a:t> </a:t>
            </a:r>
            <a:r>
              <a:rPr lang="ru-RU" sz="2000" dirty="0" err="1"/>
              <a:t>розглянути</a:t>
            </a:r>
            <a:r>
              <a:rPr lang="ru-RU" sz="2000" dirty="0"/>
              <a:t> </a:t>
            </a:r>
            <a:r>
              <a:rPr lang="ru-RU" sz="2000" dirty="0" err="1"/>
              <a:t>апеляційну</a:t>
            </a:r>
            <a:r>
              <a:rPr lang="ru-RU" sz="2000" dirty="0"/>
              <a:t> </a:t>
            </a:r>
            <a:r>
              <a:rPr lang="ru-RU" sz="2000" dirty="0" err="1"/>
              <a:t>заяву</a:t>
            </a:r>
            <a:r>
              <a:rPr lang="ru-RU" sz="2000" dirty="0"/>
              <a:t> та </a:t>
            </a:r>
            <a:r>
              <a:rPr lang="ru-RU" sz="2000" dirty="0" err="1"/>
              <a:t>прийняти</a:t>
            </a:r>
            <a:r>
              <a:rPr lang="ru-RU" sz="2000" dirty="0"/>
              <a:t> </a:t>
            </a:r>
            <a:r>
              <a:rPr lang="ru-RU" sz="2000" dirty="0" err="1"/>
              <a:t>рішення</a:t>
            </a:r>
            <a:r>
              <a:rPr lang="ru-RU" sz="2000" dirty="0"/>
              <a:t> </a:t>
            </a:r>
            <a:r>
              <a:rPr lang="ru-RU" sz="2000" dirty="0" err="1"/>
              <a:t>протягом</a:t>
            </a:r>
            <a:r>
              <a:rPr lang="ru-RU" sz="2000" dirty="0"/>
              <a:t> 15 </a:t>
            </a:r>
            <a:r>
              <a:rPr lang="ru-RU" sz="2000" dirty="0" err="1"/>
              <a:t>робочих</a:t>
            </a:r>
            <a:r>
              <a:rPr lang="ru-RU" sz="2000" dirty="0"/>
              <a:t> </a:t>
            </a:r>
            <a:r>
              <a:rPr lang="ru-RU" sz="2000" dirty="0" err="1"/>
              <a:t>днів</a:t>
            </a:r>
            <a:r>
              <a:rPr lang="ru-RU" sz="2000" dirty="0"/>
              <a:t> з </a:t>
            </a:r>
            <a:r>
              <a:rPr lang="ru-RU" sz="2000" dirty="0" err="1"/>
              <a:t>дати</a:t>
            </a:r>
            <a:r>
              <a:rPr lang="ru-RU" sz="2000" dirty="0"/>
              <a:t> </a:t>
            </a:r>
            <a:r>
              <a:rPr lang="ru-RU" sz="2000" dirty="0" err="1"/>
              <a:t>її</a:t>
            </a:r>
            <a:r>
              <a:rPr lang="ru-RU" sz="2000" dirty="0"/>
              <a:t> </a:t>
            </a:r>
            <a:r>
              <a:rPr lang="ru-RU" sz="2000" dirty="0" err="1"/>
              <a:t>надходження</a:t>
            </a:r>
            <a:r>
              <a:rPr lang="ru-RU" sz="2000" dirty="0"/>
              <a:t>. </a:t>
            </a:r>
            <a:r>
              <a:rPr lang="ru-RU" sz="2000" dirty="0" err="1"/>
              <a:t>Під</a:t>
            </a:r>
            <a:r>
              <a:rPr lang="ru-RU" sz="2000" dirty="0"/>
              <a:t> час </a:t>
            </a:r>
            <a:r>
              <a:rPr lang="ru-RU" sz="2000" dirty="0" err="1"/>
              <a:t>розгляду</a:t>
            </a:r>
            <a:r>
              <a:rPr lang="ru-RU" sz="2000" dirty="0"/>
              <a:t> </a:t>
            </a:r>
            <a:r>
              <a:rPr lang="ru-RU" sz="2000" dirty="0" err="1"/>
              <a:t>апеляційної</a:t>
            </a:r>
            <a:r>
              <a:rPr lang="ru-RU" sz="2000" dirty="0"/>
              <a:t> заяви у </a:t>
            </a:r>
            <a:r>
              <a:rPr lang="ru-RU" sz="2000" dirty="0" err="1"/>
              <a:t>роботі</a:t>
            </a:r>
            <a:r>
              <a:rPr lang="ru-RU" sz="2000" dirty="0"/>
              <a:t> </a:t>
            </a:r>
            <a:r>
              <a:rPr lang="ru-RU" sz="2000" dirty="0" err="1"/>
              <a:t>атестаційної</a:t>
            </a:r>
            <a:r>
              <a:rPr lang="ru-RU" sz="2000" dirty="0"/>
              <a:t> </a:t>
            </a:r>
            <a:r>
              <a:rPr lang="ru-RU" sz="2000" dirty="0" err="1"/>
              <a:t>комісії</a:t>
            </a:r>
            <a:r>
              <a:rPr lang="ru-RU" sz="2000" dirty="0"/>
              <a:t> не </a:t>
            </a:r>
            <a:r>
              <a:rPr lang="ru-RU" sz="2000" dirty="0" err="1"/>
              <a:t>може</a:t>
            </a:r>
            <a:r>
              <a:rPr lang="ru-RU" sz="2000" dirty="0"/>
              <a:t> </a:t>
            </a:r>
            <a:r>
              <a:rPr lang="ru-RU" sz="2000" dirty="0" err="1"/>
              <a:t>брати</a:t>
            </a:r>
            <a:r>
              <a:rPr lang="ru-RU" sz="2000" dirty="0"/>
              <a:t> участь особа, яка брала участь в </a:t>
            </a:r>
            <a:r>
              <a:rPr lang="ru-RU" sz="2000" dirty="0" err="1"/>
              <a:t>ухваленні</a:t>
            </a:r>
            <a:r>
              <a:rPr lang="ru-RU" sz="2000" dirty="0"/>
              <a:t> </a:t>
            </a:r>
            <a:r>
              <a:rPr lang="ru-RU" sz="2000" dirty="0" err="1"/>
              <a:t>рішення</a:t>
            </a:r>
            <a:r>
              <a:rPr lang="ru-RU" sz="2000" dirty="0"/>
              <a:t>, </a:t>
            </a:r>
            <a:r>
              <a:rPr lang="ru-RU" sz="2000" dirty="0" err="1"/>
              <a:t>що</a:t>
            </a:r>
            <a:r>
              <a:rPr lang="ru-RU" sz="2000" dirty="0"/>
              <a:t> </a:t>
            </a:r>
            <a:r>
              <a:rPr lang="ru-RU" sz="2000" dirty="0" err="1"/>
              <a:t>оскаржується</a:t>
            </a:r>
            <a:r>
              <a:rPr lang="ru-RU" sz="2000" dirty="0"/>
              <a:t>.</a:t>
            </a:r>
          </a:p>
          <a:p>
            <a:r>
              <a:rPr lang="ru-RU" sz="2000" dirty="0"/>
              <a:t>За результатами </a:t>
            </a:r>
            <a:r>
              <a:rPr lang="ru-RU" sz="2000" dirty="0" err="1"/>
              <a:t>розгляду</a:t>
            </a:r>
            <a:r>
              <a:rPr lang="ru-RU" sz="2000" dirty="0"/>
              <a:t> </a:t>
            </a:r>
            <a:r>
              <a:rPr lang="ru-RU" sz="2000" dirty="0" err="1"/>
              <a:t>апеляції</a:t>
            </a:r>
            <a:r>
              <a:rPr lang="ru-RU" sz="2000" dirty="0"/>
              <a:t> </a:t>
            </a:r>
            <a:r>
              <a:rPr lang="ru-RU" sz="2000" dirty="0" err="1"/>
              <a:t>атестаційна</a:t>
            </a:r>
            <a:r>
              <a:rPr lang="ru-RU" sz="2000" dirty="0"/>
              <a:t> </a:t>
            </a:r>
            <a:r>
              <a:rPr lang="ru-RU" sz="2000" dirty="0" err="1"/>
              <a:t>комісія</a:t>
            </a:r>
            <a:r>
              <a:rPr lang="ru-RU" sz="2000" dirty="0"/>
              <a:t> </a:t>
            </a:r>
            <a:r>
              <a:rPr lang="ru-RU" sz="2000" dirty="0" err="1"/>
              <a:t>ухвалює</a:t>
            </a:r>
            <a:r>
              <a:rPr lang="ru-RU" sz="2000" dirty="0"/>
              <a:t> </a:t>
            </a:r>
            <a:r>
              <a:rPr lang="ru-RU" sz="2000" dirty="0" err="1"/>
              <a:t>рішення</a:t>
            </a:r>
            <a:r>
              <a:rPr lang="ru-RU" sz="2000" dirty="0"/>
              <a:t> про:</a:t>
            </a:r>
          </a:p>
          <a:p>
            <a:pPr marL="342900" indent="-342900">
              <a:buFont typeface="Wingdings" panose="05000000000000000000" pitchFamily="2" charset="2"/>
              <a:buChar char="Ø"/>
            </a:pPr>
            <a:r>
              <a:rPr lang="ru-RU" sz="2000" dirty="0" err="1"/>
              <a:t>відповідність</a:t>
            </a:r>
            <a:r>
              <a:rPr lang="ru-RU" sz="2000" dirty="0"/>
              <a:t> </a:t>
            </a:r>
            <a:r>
              <a:rPr lang="ru-RU" sz="2000" dirty="0" err="1"/>
              <a:t>педагогічного</a:t>
            </a:r>
            <a:r>
              <a:rPr lang="ru-RU" sz="2000" dirty="0"/>
              <a:t> </a:t>
            </a:r>
            <a:r>
              <a:rPr lang="ru-RU" sz="2000" dirty="0" err="1"/>
              <a:t>працівника</a:t>
            </a:r>
            <a:r>
              <a:rPr lang="ru-RU" sz="2000" dirty="0"/>
              <a:t> </a:t>
            </a:r>
            <a:r>
              <a:rPr lang="ru-RU" sz="2000" dirty="0" err="1"/>
              <a:t>займаній</a:t>
            </a:r>
            <a:r>
              <a:rPr lang="ru-RU" sz="2000" dirty="0"/>
              <a:t> </a:t>
            </a:r>
            <a:r>
              <a:rPr lang="ru-RU" sz="2000" dirty="0" err="1"/>
              <a:t>посаді</a:t>
            </a:r>
            <a:r>
              <a:rPr lang="ru-RU" sz="2000" dirty="0"/>
              <a:t>, </a:t>
            </a:r>
            <a:r>
              <a:rPr lang="ru-RU" sz="2000" dirty="0" err="1"/>
              <a:t>підтвердження</a:t>
            </a:r>
            <a:r>
              <a:rPr lang="ru-RU" sz="2000" dirty="0"/>
              <a:t> </a:t>
            </a:r>
            <a:r>
              <a:rPr lang="ru-RU" sz="2000" dirty="0" err="1"/>
              <a:t>раніше</a:t>
            </a:r>
            <a:r>
              <a:rPr lang="ru-RU" sz="2000" dirty="0"/>
              <a:t> </a:t>
            </a:r>
            <a:r>
              <a:rPr lang="ru-RU" sz="2000" dirty="0" err="1"/>
              <a:t>присвоєної</a:t>
            </a:r>
            <a:r>
              <a:rPr lang="ru-RU" sz="2000" dirty="0"/>
              <a:t> </a:t>
            </a:r>
            <a:r>
              <a:rPr lang="ru-RU" sz="2000" dirty="0" err="1"/>
              <a:t>кваліфікаційної</a:t>
            </a:r>
            <a:r>
              <a:rPr lang="ru-RU" sz="2000" dirty="0"/>
              <a:t> </a:t>
            </a:r>
            <a:r>
              <a:rPr lang="ru-RU" sz="2000" dirty="0" err="1"/>
              <a:t>категорії</a:t>
            </a:r>
            <a:r>
              <a:rPr lang="ru-RU" sz="2000" dirty="0"/>
              <a:t> та/</a:t>
            </a:r>
            <a:r>
              <a:rPr lang="ru-RU" sz="2000" dirty="0" err="1"/>
              <a:t>або</a:t>
            </a:r>
            <a:r>
              <a:rPr lang="ru-RU" sz="2000" dirty="0"/>
              <a:t> </a:t>
            </a:r>
            <a:r>
              <a:rPr lang="ru-RU" sz="2000" dirty="0" err="1"/>
              <a:t>педагогічного</a:t>
            </a:r>
            <a:r>
              <a:rPr lang="ru-RU" sz="2000" dirty="0"/>
              <a:t> </a:t>
            </a:r>
            <a:r>
              <a:rPr lang="ru-RU" sz="2000" dirty="0" err="1"/>
              <a:t>звання</a:t>
            </a:r>
            <a:r>
              <a:rPr lang="ru-RU" sz="2000" dirty="0"/>
              <a:t> та </a:t>
            </a:r>
            <a:r>
              <a:rPr lang="ru-RU" sz="2000" dirty="0" err="1"/>
              <a:t>скасування</a:t>
            </a:r>
            <a:r>
              <a:rPr lang="ru-RU" sz="2000" dirty="0"/>
              <a:t> </a:t>
            </a:r>
            <a:r>
              <a:rPr lang="ru-RU" sz="2000" dirty="0" err="1"/>
              <a:t>рішення</a:t>
            </a:r>
            <a:r>
              <a:rPr lang="ru-RU" sz="2000" dirty="0"/>
              <a:t> </a:t>
            </a:r>
            <a:r>
              <a:rPr lang="ru-RU" sz="2000" dirty="0" err="1"/>
              <a:t>атестаційної</a:t>
            </a:r>
            <a:r>
              <a:rPr lang="ru-RU" sz="2000" dirty="0"/>
              <a:t> </a:t>
            </a:r>
            <a:r>
              <a:rPr lang="ru-RU" sz="2000" dirty="0" err="1"/>
              <a:t>комісії</a:t>
            </a:r>
            <a:r>
              <a:rPr lang="ru-RU" sz="2000" dirty="0"/>
              <a:t> </a:t>
            </a:r>
            <a:r>
              <a:rPr lang="ru-RU" sz="2000" dirty="0" err="1"/>
              <a:t>нижчого</a:t>
            </a:r>
            <a:r>
              <a:rPr lang="ru-RU" sz="2000" dirty="0"/>
              <a:t> </a:t>
            </a:r>
            <a:r>
              <a:rPr lang="ru-RU" sz="2000" dirty="0" err="1"/>
              <a:t>рівня</a:t>
            </a:r>
            <a:r>
              <a:rPr lang="ru-RU" sz="2000" dirty="0"/>
              <a:t>;</a:t>
            </a:r>
          </a:p>
          <a:p>
            <a:pPr marL="342900" indent="-342900">
              <a:buFont typeface="Wingdings" panose="05000000000000000000" pitchFamily="2" charset="2"/>
              <a:buChar char="Ø"/>
            </a:pPr>
            <a:r>
              <a:rPr lang="ru-RU" sz="2000" dirty="0" err="1"/>
              <a:t>присвоєння</a:t>
            </a:r>
            <a:r>
              <a:rPr lang="ru-RU" sz="2000" dirty="0"/>
              <a:t> </a:t>
            </a:r>
            <a:r>
              <a:rPr lang="ru-RU" sz="2000" dirty="0" err="1"/>
              <a:t>педагогічному</a:t>
            </a:r>
            <a:r>
              <a:rPr lang="ru-RU" sz="2000" dirty="0"/>
              <a:t> </a:t>
            </a:r>
            <a:r>
              <a:rPr lang="ru-RU" sz="2000" dirty="0" err="1"/>
              <a:t>працівнику</a:t>
            </a:r>
            <a:r>
              <a:rPr lang="ru-RU" sz="2000" dirty="0"/>
              <a:t> </a:t>
            </a:r>
            <a:r>
              <a:rPr lang="ru-RU" sz="2000" dirty="0" err="1"/>
              <a:t>наступної</a:t>
            </a:r>
            <a:r>
              <a:rPr lang="ru-RU" sz="2000" dirty="0"/>
              <a:t> </a:t>
            </a:r>
            <a:r>
              <a:rPr lang="ru-RU" sz="2000" dirty="0" err="1"/>
              <a:t>кваліфікаційної</a:t>
            </a:r>
            <a:r>
              <a:rPr lang="ru-RU" sz="2000" dirty="0"/>
              <a:t> </a:t>
            </a:r>
            <a:r>
              <a:rPr lang="ru-RU" sz="2000" dirty="0" err="1"/>
              <a:t>категорії</a:t>
            </a:r>
            <a:r>
              <a:rPr lang="ru-RU" sz="2000" dirty="0"/>
              <a:t> та/</a:t>
            </a:r>
            <a:r>
              <a:rPr lang="ru-RU" sz="2000" dirty="0" err="1"/>
              <a:t>або</a:t>
            </a:r>
            <a:r>
              <a:rPr lang="ru-RU" sz="2000" dirty="0"/>
              <a:t> </a:t>
            </a:r>
            <a:r>
              <a:rPr lang="ru-RU" sz="2000" dirty="0" err="1"/>
              <a:t>педагогічного</a:t>
            </a:r>
            <a:r>
              <a:rPr lang="ru-RU" sz="2000" dirty="0"/>
              <a:t> </a:t>
            </a:r>
            <a:r>
              <a:rPr lang="ru-RU" sz="2000" dirty="0" err="1"/>
              <a:t>звання</a:t>
            </a:r>
            <a:r>
              <a:rPr lang="ru-RU" sz="2000" dirty="0"/>
              <a:t> </a:t>
            </a:r>
          </a:p>
          <a:p>
            <a:r>
              <a:rPr lang="ru-RU" sz="2000" dirty="0"/>
              <a:t>           та </a:t>
            </a:r>
            <a:r>
              <a:rPr lang="ru-RU" sz="2000" dirty="0" err="1"/>
              <a:t>скасування</a:t>
            </a:r>
            <a:r>
              <a:rPr lang="ru-RU" sz="2000" dirty="0"/>
              <a:t> </a:t>
            </a:r>
            <a:r>
              <a:rPr lang="ru-RU" sz="2000" dirty="0" err="1"/>
              <a:t>рішення</a:t>
            </a:r>
            <a:r>
              <a:rPr lang="ru-RU" sz="2000" dirty="0"/>
              <a:t> </a:t>
            </a:r>
            <a:r>
              <a:rPr lang="ru-RU" sz="2000" dirty="0" err="1"/>
              <a:t>атестаційної</a:t>
            </a:r>
            <a:r>
              <a:rPr lang="ru-RU" sz="2000" dirty="0"/>
              <a:t> </a:t>
            </a:r>
            <a:r>
              <a:rPr lang="ru-RU" sz="2000" dirty="0" err="1"/>
              <a:t>комісії</a:t>
            </a:r>
            <a:r>
              <a:rPr lang="ru-RU" sz="2000" dirty="0"/>
              <a:t> </a:t>
            </a:r>
            <a:r>
              <a:rPr lang="ru-RU" sz="2000" dirty="0" err="1"/>
              <a:t>нижчого</a:t>
            </a:r>
            <a:r>
              <a:rPr lang="ru-RU" sz="2000" dirty="0"/>
              <a:t> </a:t>
            </a:r>
            <a:r>
              <a:rPr lang="ru-RU" sz="2000" dirty="0" err="1"/>
              <a:t>рівня</a:t>
            </a:r>
            <a:r>
              <a:rPr lang="ru-RU" sz="2000" dirty="0"/>
              <a:t>;</a:t>
            </a:r>
          </a:p>
          <a:p>
            <a:pPr marL="342900" indent="-342900">
              <a:buFont typeface="Wingdings" panose="05000000000000000000" pitchFamily="2" charset="2"/>
              <a:buChar char="Ø"/>
            </a:pPr>
            <a:r>
              <a:rPr lang="ru-RU" sz="2000" dirty="0"/>
              <a:t>                </a:t>
            </a:r>
            <a:r>
              <a:rPr lang="ru-RU" sz="2000" dirty="0" err="1"/>
              <a:t>залишення</a:t>
            </a:r>
            <a:r>
              <a:rPr lang="ru-RU" sz="2000" dirty="0"/>
              <a:t> </a:t>
            </a:r>
            <a:r>
              <a:rPr lang="ru-RU" sz="2000" dirty="0" err="1"/>
              <a:t>рішення</a:t>
            </a:r>
            <a:r>
              <a:rPr lang="ru-RU" sz="2000" dirty="0"/>
              <a:t> </a:t>
            </a:r>
            <a:r>
              <a:rPr lang="ru-RU" sz="2000" dirty="0" err="1"/>
              <a:t>атестаційної</a:t>
            </a:r>
            <a:r>
              <a:rPr lang="ru-RU" sz="2000" dirty="0"/>
              <a:t> </a:t>
            </a:r>
            <a:r>
              <a:rPr lang="ru-RU" sz="2000" dirty="0" err="1"/>
              <a:t>комісії</a:t>
            </a:r>
            <a:r>
              <a:rPr lang="ru-RU" sz="2000" dirty="0"/>
              <a:t> </a:t>
            </a:r>
            <a:r>
              <a:rPr lang="ru-RU" sz="2000" dirty="0" err="1"/>
              <a:t>нижчого</a:t>
            </a:r>
            <a:r>
              <a:rPr lang="ru-RU" sz="2000" dirty="0"/>
              <a:t> </a:t>
            </a:r>
            <a:r>
              <a:rPr lang="ru-RU" sz="2000" dirty="0" err="1"/>
              <a:t>рівня</a:t>
            </a:r>
            <a:r>
              <a:rPr lang="ru-RU" sz="2000" dirty="0"/>
              <a:t> без </a:t>
            </a:r>
            <a:r>
              <a:rPr lang="ru-RU" sz="2000" dirty="0" err="1"/>
              <a:t>змін</a:t>
            </a:r>
            <a:r>
              <a:rPr lang="ru-RU" sz="2000" dirty="0"/>
              <a:t>, а </a:t>
            </a:r>
            <a:r>
              <a:rPr lang="ru-RU" sz="2000" dirty="0" err="1"/>
              <a:t>апеляцію</a:t>
            </a:r>
            <a:r>
              <a:rPr lang="ru-RU" sz="2000" dirty="0"/>
              <a:t> без </a:t>
            </a:r>
            <a:r>
              <a:rPr lang="ru-RU" sz="2000" dirty="0" err="1"/>
              <a:t>задоволення</a:t>
            </a:r>
            <a:r>
              <a:rPr lang="ru-RU" sz="2000" dirty="0"/>
              <a:t>.</a:t>
            </a:r>
          </a:p>
        </p:txBody>
      </p:sp>
    </p:spTree>
    <p:extLst>
      <p:ext uri="{BB962C8B-B14F-4D97-AF65-F5344CB8AC3E}">
        <p14:creationId xmlns:p14="http://schemas.microsoft.com/office/powerpoint/2010/main" val="516736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08270" y="935340"/>
            <a:ext cx="11483730" cy="4708981"/>
          </a:xfrm>
          <a:prstGeom prst="rect">
            <a:avLst/>
          </a:prstGeom>
        </p:spPr>
        <p:txBody>
          <a:bodyPr wrap="square">
            <a:spAutoFit/>
          </a:bodyPr>
          <a:lstStyle/>
          <a:p>
            <a:r>
              <a:rPr lang="ru-RU" sz="2000" dirty="0"/>
              <a:t>                   </a:t>
            </a:r>
            <a:r>
              <a:rPr lang="ru-RU" sz="2000" dirty="0" err="1"/>
              <a:t>Важливо</a:t>
            </a:r>
            <a:r>
              <a:rPr lang="ru-RU" sz="2000" dirty="0"/>
              <a:t> правильно </a:t>
            </a:r>
            <a:r>
              <a:rPr lang="ru-RU" sz="2000" dirty="0" err="1"/>
              <a:t>сформулювати</a:t>
            </a:r>
            <a:r>
              <a:rPr lang="ru-RU" sz="2000" dirty="0"/>
              <a:t> </a:t>
            </a:r>
            <a:r>
              <a:rPr lang="ru-RU" sz="2000" dirty="0" err="1"/>
              <a:t>зміст</a:t>
            </a:r>
            <a:r>
              <a:rPr lang="ru-RU" sz="2000" dirty="0"/>
              <a:t>  </a:t>
            </a:r>
            <a:r>
              <a:rPr lang="ru-RU" sz="2000" dirty="0" err="1"/>
              <a:t>апеляційної</a:t>
            </a:r>
            <a:r>
              <a:rPr lang="ru-RU" sz="2000" dirty="0"/>
              <a:t> заяви. </a:t>
            </a:r>
            <a:r>
              <a:rPr lang="ru-RU" sz="2000" dirty="0" err="1"/>
              <a:t>Зокрема</a:t>
            </a:r>
            <a:r>
              <a:rPr lang="ru-RU" sz="2000" dirty="0"/>
              <a:t> </a:t>
            </a:r>
            <a:r>
              <a:rPr lang="ru-RU" sz="2000" dirty="0" err="1"/>
              <a:t>прохання</a:t>
            </a:r>
            <a:r>
              <a:rPr lang="ru-RU" sz="2000" dirty="0"/>
              <a:t> </a:t>
            </a:r>
            <a:r>
              <a:rPr lang="ru-RU" sz="2000" dirty="0" err="1"/>
              <a:t>має</a:t>
            </a:r>
            <a:r>
              <a:rPr lang="ru-RU" sz="2000" dirty="0"/>
              <a:t> </a:t>
            </a:r>
            <a:r>
              <a:rPr lang="ru-RU" sz="2000" dirty="0" err="1"/>
              <a:t>стосуватися</a:t>
            </a:r>
            <a:r>
              <a:rPr lang="ru-RU" sz="2000" dirty="0"/>
              <a:t>  </a:t>
            </a:r>
            <a:r>
              <a:rPr lang="ru-RU" sz="2000" dirty="0" err="1"/>
              <a:t>скасування</a:t>
            </a:r>
            <a:r>
              <a:rPr lang="ru-RU" sz="2000" dirty="0"/>
              <a:t> </a:t>
            </a:r>
            <a:r>
              <a:rPr lang="ru-RU" sz="2000" dirty="0" err="1"/>
              <a:t>рішення</a:t>
            </a:r>
            <a:r>
              <a:rPr lang="ru-RU" sz="2000" dirty="0"/>
              <a:t> </a:t>
            </a:r>
            <a:r>
              <a:rPr lang="ru-RU" sz="2000" dirty="0" err="1"/>
              <a:t>атестаційної</a:t>
            </a:r>
            <a:r>
              <a:rPr lang="ru-RU" sz="2000" dirty="0"/>
              <a:t> </a:t>
            </a:r>
            <a:r>
              <a:rPr lang="ru-RU" sz="2000" dirty="0" err="1"/>
              <a:t>комісії</a:t>
            </a:r>
            <a:r>
              <a:rPr lang="ru-RU" sz="2000" dirty="0"/>
              <a:t> </a:t>
            </a:r>
            <a:r>
              <a:rPr lang="ru-RU" sz="2000" dirty="0" err="1"/>
              <a:t>відповідного</a:t>
            </a:r>
            <a:r>
              <a:rPr lang="ru-RU" sz="2000" dirty="0"/>
              <a:t> </a:t>
            </a:r>
            <a:r>
              <a:rPr lang="ru-RU" sz="2000" dirty="0" err="1"/>
              <a:t>рівня</a:t>
            </a:r>
            <a:r>
              <a:rPr lang="ru-RU" sz="2000" dirty="0"/>
              <a:t> і </a:t>
            </a:r>
            <a:r>
              <a:rPr lang="ru-RU" sz="2000" dirty="0" err="1"/>
              <a:t>присвоєння</a:t>
            </a:r>
            <a:r>
              <a:rPr lang="ru-RU" sz="2000" dirty="0"/>
              <a:t>/</a:t>
            </a:r>
            <a:r>
              <a:rPr lang="ru-RU" sz="2000" dirty="0" err="1"/>
              <a:t>підтвердження</a:t>
            </a:r>
            <a:r>
              <a:rPr lang="ru-RU" sz="2000" dirty="0"/>
              <a:t> </a:t>
            </a:r>
            <a:r>
              <a:rPr lang="ru-RU" sz="2000" dirty="0" err="1"/>
              <a:t>відповідної</a:t>
            </a:r>
            <a:r>
              <a:rPr lang="ru-RU" sz="2000" dirty="0"/>
              <a:t> </a:t>
            </a:r>
            <a:r>
              <a:rPr lang="ru-RU" sz="2000" dirty="0" err="1"/>
              <a:t>кваліфікаційної</a:t>
            </a:r>
            <a:r>
              <a:rPr lang="ru-RU" sz="2000" dirty="0"/>
              <a:t> </a:t>
            </a:r>
            <a:r>
              <a:rPr lang="ru-RU" sz="2000" dirty="0" err="1"/>
              <a:t>категорії</a:t>
            </a:r>
            <a:r>
              <a:rPr lang="ru-RU" sz="2000" dirty="0"/>
              <a:t> та/</a:t>
            </a:r>
            <a:r>
              <a:rPr lang="ru-RU" sz="2000" dirty="0" err="1"/>
              <a:t>або</a:t>
            </a:r>
            <a:r>
              <a:rPr lang="ru-RU" sz="2000" dirty="0"/>
              <a:t> </a:t>
            </a:r>
            <a:r>
              <a:rPr lang="ru-RU" sz="2000" dirty="0" err="1"/>
              <a:t>педагогічного</a:t>
            </a:r>
            <a:r>
              <a:rPr lang="ru-RU" sz="2000" dirty="0"/>
              <a:t> </a:t>
            </a:r>
            <a:r>
              <a:rPr lang="ru-RU" sz="2000" dirty="0" err="1"/>
              <a:t>звання</a:t>
            </a:r>
            <a:r>
              <a:rPr lang="ru-RU" sz="2000" dirty="0"/>
              <a:t>.</a:t>
            </a:r>
          </a:p>
          <a:p>
            <a:r>
              <a:rPr lang="ru-RU" sz="2000" dirty="0" err="1"/>
              <a:t>Рішення</a:t>
            </a:r>
            <a:r>
              <a:rPr lang="ru-RU" sz="2000" dirty="0"/>
              <a:t> про </a:t>
            </a:r>
            <a:r>
              <a:rPr lang="ru-RU" sz="2000" dirty="0" err="1"/>
              <a:t>результати</a:t>
            </a:r>
            <a:r>
              <a:rPr lang="ru-RU" sz="2000" dirty="0"/>
              <a:t> </a:t>
            </a:r>
            <a:r>
              <a:rPr lang="ru-RU" sz="2000" dirty="0" err="1"/>
              <a:t>розгляду</a:t>
            </a:r>
            <a:r>
              <a:rPr lang="ru-RU" sz="2000" dirty="0"/>
              <a:t> </a:t>
            </a:r>
            <a:r>
              <a:rPr lang="ru-RU" sz="2000" dirty="0" err="1"/>
              <a:t>апеляції</a:t>
            </a:r>
            <a:r>
              <a:rPr lang="ru-RU" sz="2000" dirty="0"/>
              <a:t> </a:t>
            </a:r>
            <a:r>
              <a:rPr lang="ru-RU" sz="2000" dirty="0" err="1"/>
              <a:t>оформлюють</a:t>
            </a:r>
            <a:r>
              <a:rPr lang="ru-RU" sz="2000" dirty="0"/>
              <a:t> протоколом, </a:t>
            </a:r>
            <a:r>
              <a:rPr lang="ru-RU" sz="2000" dirty="0" err="1"/>
              <a:t>який</a:t>
            </a:r>
            <a:r>
              <a:rPr lang="ru-RU" sz="2000" dirty="0"/>
              <a:t> </a:t>
            </a:r>
            <a:r>
              <a:rPr lang="ru-RU" sz="2000" dirty="0" err="1"/>
              <a:t>підписують</a:t>
            </a:r>
            <a:r>
              <a:rPr lang="ru-RU" sz="2000" dirty="0"/>
              <a:t> голова та </a:t>
            </a:r>
            <a:r>
              <a:rPr lang="ru-RU" sz="2000" dirty="0" err="1"/>
              <a:t>секретар</a:t>
            </a:r>
            <a:r>
              <a:rPr lang="ru-RU" sz="2000" dirty="0"/>
              <a:t> </a:t>
            </a:r>
            <a:r>
              <a:rPr lang="ru-RU" sz="2000" dirty="0" err="1"/>
              <a:t>атестаційної</a:t>
            </a:r>
            <a:r>
              <a:rPr lang="ru-RU" sz="2000" dirty="0"/>
              <a:t> </a:t>
            </a:r>
            <a:r>
              <a:rPr lang="ru-RU" sz="2000" dirty="0" err="1"/>
              <a:t>комісії</a:t>
            </a:r>
            <a:r>
              <a:rPr lang="ru-RU" sz="2000" dirty="0"/>
              <a:t>. </a:t>
            </a:r>
            <a:r>
              <a:rPr lang="ru-RU" sz="2000" dirty="0" err="1"/>
              <a:t>Витяг</a:t>
            </a:r>
            <a:r>
              <a:rPr lang="ru-RU" sz="2000" dirty="0"/>
              <a:t> з </a:t>
            </a:r>
            <a:r>
              <a:rPr lang="ru-RU" sz="2000" dirty="0" err="1"/>
              <a:t>цього</a:t>
            </a:r>
            <a:r>
              <a:rPr lang="ru-RU" sz="2000" dirty="0"/>
              <a:t> протоколу, оформлений </a:t>
            </a:r>
            <a:r>
              <a:rPr lang="ru-RU" sz="2000" dirty="0" err="1"/>
              <a:t>згідно</a:t>
            </a:r>
            <a:r>
              <a:rPr lang="ru-RU" sz="2000" dirty="0"/>
              <a:t> з </a:t>
            </a:r>
            <a:r>
              <a:rPr lang="ru-RU" sz="2000" dirty="0" err="1"/>
              <a:t>Додатком</a:t>
            </a:r>
            <a:r>
              <a:rPr lang="ru-RU" sz="2000" dirty="0"/>
              <a:t> 5 до                      </a:t>
            </a:r>
            <a:r>
              <a:rPr lang="ru-RU" sz="2000" dirty="0" err="1"/>
              <a:t>Положення</a:t>
            </a:r>
            <a:r>
              <a:rPr lang="ru-RU" sz="2000" dirty="0"/>
              <a:t>, </a:t>
            </a:r>
            <a:r>
              <a:rPr lang="ru-RU" sz="2000" dirty="0" err="1"/>
              <a:t>протягом</a:t>
            </a:r>
            <a:r>
              <a:rPr lang="ru-RU" sz="2000" dirty="0"/>
              <a:t> </a:t>
            </a:r>
            <a:r>
              <a:rPr lang="ru-RU" sz="2000" dirty="0" err="1"/>
              <a:t>трьох</a:t>
            </a:r>
            <a:r>
              <a:rPr lang="ru-RU" sz="2000" dirty="0"/>
              <a:t> </a:t>
            </a:r>
            <a:r>
              <a:rPr lang="ru-RU" sz="2000" dirty="0" err="1"/>
              <a:t>робочих</a:t>
            </a:r>
            <a:r>
              <a:rPr lang="ru-RU" sz="2000" dirty="0"/>
              <a:t> </a:t>
            </a:r>
            <a:r>
              <a:rPr lang="ru-RU" sz="2000" dirty="0" err="1"/>
              <a:t>днів</a:t>
            </a:r>
            <a:r>
              <a:rPr lang="ru-RU" sz="2000" dirty="0"/>
              <a:t> з </a:t>
            </a:r>
            <a:r>
              <a:rPr lang="ru-RU" sz="2000" dirty="0" err="1"/>
              <a:t>дати</a:t>
            </a:r>
            <a:r>
              <a:rPr lang="ru-RU" sz="2000" dirty="0"/>
              <a:t> </a:t>
            </a:r>
            <a:r>
              <a:rPr lang="ru-RU" sz="2000" dirty="0" err="1"/>
              <a:t>ухвалення</a:t>
            </a:r>
            <a:r>
              <a:rPr lang="ru-RU" sz="2000" dirty="0"/>
              <a:t> </a:t>
            </a:r>
            <a:r>
              <a:rPr lang="ru-RU" sz="2000" dirty="0" err="1"/>
              <a:t>відповідного</a:t>
            </a:r>
            <a:r>
              <a:rPr lang="ru-RU" sz="2000" dirty="0"/>
              <a:t> </a:t>
            </a:r>
            <a:r>
              <a:rPr lang="ru-RU" sz="2000" dirty="0" err="1"/>
              <a:t>рішення</a:t>
            </a:r>
            <a:r>
              <a:rPr lang="ru-RU" sz="2000" dirty="0"/>
              <a:t> </a:t>
            </a:r>
            <a:r>
              <a:rPr lang="ru-RU" sz="2000" dirty="0" err="1"/>
              <a:t>надсилають</a:t>
            </a:r>
            <a:r>
              <a:rPr lang="ru-RU" sz="2000" dirty="0"/>
              <a:t> </a:t>
            </a:r>
            <a:r>
              <a:rPr lang="ru-RU" sz="2000" dirty="0" err="1"/>
              <a:t>педагогічному</a:t>
            </a:r>
            <a:r>
              <a:rPr lang="ru-RU" sz="2000" dirty="0"/>
              <a:t> </a:t>
            </a:r>
            <a:r>
              <a:rPr lang="ru-RU" sz="2000" dirty="0" err="1"/>
              <a:t>працівнику</a:t>
            </a:r>
            <a:r>
              <a:rPr lang="ru-RU" sz="2000" dirty="0"/>
              <a:t> та до </a:t>
            </a:r>
            <a:r>
              <a:rPr lang="ru-RU" sz="2000" dirty="0" err="1"/>
              <a:t>відповідного</a:t>
            </a:r>
            <a:r>
              <a:rPr lang="ru-RU" sz="2000" dirty="0"/>
              <a:t> закладу </a:t>
            </a:r>
            <a:r>
              <a:rPr lang="ru-RU" sz="2000" dirty="0" err="1"/>
              <a:t>освіти</a:t>
            </a:r>
            <a:r>
              <a:rPr lang="ru-RU" sz="2000" dirty="0"/>
              <a:t> </a:t>
            </a:r>
            <a:r>
              <a:rPr lang="ru-RU" sz="2000" dirty="0" err="1"/>
              <a:t>електронною</a:t>
            </a:r>
            <a:r>
              <a:rPr lang="ru-RU" sz="2000" dirty="0"/>
              <a:t> </a:t>
            </a:r>
            <a:r>
              <a:rPr lang="ru-RU" sz="2000" dirty="0" err="1"/>
              <a:t>поштою</a:t>
            </a:r>
            <a:r>
              <a:rPr lang="ru-RU" sz="2000" dirty="0"/>
              <a:t> у </a:t>
            </a:r>
            <a:r>
              <a:rPr lang="ru-RU" sz="2000" dirty="0" err="1"/>
              <a:t>сканованому</a:t>
            </a:r>
            <a:r>
              <a:rPr lang="ru-RU" sz="2000" dirty="0"/>
              <a:t> </a:t>
            </a:r>
            <a:r>
              <a:rPr lang="ru-RU" sz="2000" dirty="0" err="1"/>
              <a:t>вигляді</a:t>
            </a:r>
            <a:r>
              <a:rPr lang="ru-RU" sz="2000" dirty="0"/>
              <a:t> (з </a:t>
            </a:r>
            <a:r>
              <a:rPr lang="ru-RU" sz="2000" dirty="0" err="1"/>
              <a:t>підтвердженням</a:t>
            </a:r>
            <a:r>
              <a:rPr lang="ru-RU" sz="2000" dirty="0"/>
              <a:t> </a:t>
            </a:r>
            <a:r>
              <a:rPr lang="ru-RU" sz="2000" dirty="0" err="1"/>
              <a:t>отримання</a:t>
            </a:r>
            <a:r>
              <a:rPr lang="ru-RU" sz="2000" dirty="0"/>
              <a:t>) </a:t>
            </a:r>
            <a:r>
              <a:rPr lang="ru-RU" sz="2000" dirty="0" err="1"/>
              <a:t>або</a:t>
            </a:r>
            <a:r>
              <a:rPr lang="ru-RU" sz="2000" dirty="0"/>
              <a:t> </a:t>
            </a:r>
            <a:r>
              <a:rPr lang="ru-RU" sz="2000" dirty="0" err="1"/>
              <a:t>поштовим</a:t>
            </a:r>
            <a:r>
              <a:rPr lang="ru-RU" sz="2000" dirty="0"/>
              <a:t> </a:t>
            </a:r>
            <a:r>
              <a:rPr lang="ru-RU" sz="2000" dirty="0" err="1"/>
              <a:t>відправленням</a:t>
            </a:r>
            <a:r>
              <a:rPr lang="ru-RU" sz="2000" dirty="0"/>
              <a:t> з </a:t>
            </a:r>
            <a:r>
              <a:rPr lang="ru-RU" sz="2000" dirty="0" err="1"/>
              <a:t>повідомленням</a:t>
            </a:r>
            <a:r>
              <a:rPr lang="ru-RU" sz="2000" dirty="0"/>
              <a:t> про </a:t>
            </a:r>
            <a:r>
              <a:rPr lang="ru-RU" sz="2000" dirty="0" err="1"/>
              <a:t>вручення</a:t>
            </a:r>
            <a:r>
              <a:rPr lang="ru-RU" sz="2000" dirty="0"/>
              <a:t>.</a:t>
            </a:r>
          </a:p>
          <a:p>
            <a:r>
              <a:rPr lang="ru-RU" sz="2000" dirty="0" err="1"/>
              <a:t>Керівник</a:t>
            </a:r>
            <a:r>
              <a:rPr lang="ru-RU" sz="2000" dirty="0"/>
              <a:t> закладу </a:t>
            </a:r>
            <a:r>
              <a:rPr lang="ru-RU" sz="2000" dirty="0" err="1"/>
              <a:t>освіти</a:t>
            </a:r>
            <a:r>
              <a:rPr lang="ru-RU" sz="2000" dirty="0"/>
              <a:t> </a:t>
            </a:r>
            <a:r>
              <a:rPr lang="ru-RU" sz="2000" dirty="0" err="1"/>
              <a:t>упродовж</a:t>
            </a:r>
            <a:r>
              <a:rPr lang="ru-RU" sz="2000" dirty="0"/>
              <a:t> </a:t>
            </a:r>
            <a:r>
              <a:rPr lang="ru-RU" sz="2000" dirty="0" err="1"/>
              <a:t>трьох</a:t>
            </a:r>
            <a:r>
              <a:rPr lang="ru-RU" sz="2000" dirty="0"/>
              <a:t> </a:t>
            </a:r>
            <a:r>
              <a:rPr lang="ru-RU" sz="2000" dirty="0" err="1"/>
              <a:t>робочих</a:t>
            </a:r>
            <a:r>
              <a:rPr lang="ru-RU" sz="2000" dirty="0"/>
              <a:t> </a:t>
            </a:r>
            <a:r>
              <a:rPr lang="ru-RU" sz="2000" dirty="0" err="1"/>
              <a:t>днів</a:t>
            </a:r>
            <a:r>
              <a:rPr lang="ru-RU" sz="2000" dirty="0"/>
              <a:t> з </a:t>
            </a:r>
            <a:r>
              <a:rPr lang="ru-RU" sz="2000" dirty="0" err="1"/>
              <a:t>дати</a:t>
            </a:r>
            <a:r>
              <a:rPr lang="ru-RU" sz="2000" dirty="0"/>
              <a:t> </a:t>
            </a:r>
            <a:r>
              <a:rPr lang="ru-RU" sz="2000" dirty="0" err="1"/>
              <a:t>отримання</a:t>
            </a:r>
            <a:r>
              <a:rPr lang="ru-RU" sz="2000" dirty="0"/>
              <a:t> </a:t>
            </a:r>
            <a:r>
              <a:rPr lang="ru-RU" sz="2000" dirty="0" err="1"/>
              <a:t>витягу</a:t>
            </a:r>
            <a:r>
              <a:rPr lang="ru-RU" sz="2000" dirty="0"/>
              <a:t> з протоколу про </a:t>
            </a:r>
            <a:r>
              <a:rPr lang="ru-RU" sz="2000" dirty="0" err="1"/>
              <a:t>результати</a:t>
            </a:r>
            <a:r>
              <a:rPr lang="ru-RU" sz="2000" dirty="0"/>
              <a:t> </a:t>
            </a:r>
            <a:r>
              <a:rPr lang="ru-RU" sz="2000" dirty="0" err="1"/>
              <a:t>розгляду</a:t>
            </a:r>
            <a:r>
              <a:rPr lang="ru-RU" sz="2000" dirty="0"/>
              <a:t> </a:t>
            </a:r>
            <a:r>
              <a:rPr lang="ru-RU" sz="2000" dirty="0" err="1"/>
              <a:t>апеляції</a:t>
            </a:r>
            <a:r>
              <a:rPr lang="ru-RU" sz="2000" dirty="0"/>
              <a:t>, за результатами </a:t>
            </a:r>
            <a:r>
              <a:rPr lang="ru-RU" sz="2000" dirty="0" err="1"/>
              <a:t>якої</a:t>
            </a:r>
            <a:r>
              <a:rPr lang="ru-RU" sz="2000" dirty="0"/>
              <a:t> </a:t>
            </a:r>
            <a:r>
              <a:rPr lang="ru-RU" sz="2000" dirty="0" err="1"/>
              <a:t>педагогічному</a:t>
            </a:r>
            <a:r>
              <a:rPr lang="ru-RU" sz="2000" dirty="0"/>
              <a:t> </a:t>
            </a:r>
            <a:r>
              <a:rPr lang="ru-RU" sz="2000" dirty="0" err="1"/>
              <a:t>працівникові</a:t>
            </a:r>
            <a:r>
              <a:rPr lang="ru-RU" sz="2000" dirty="0"/>
              <a:t> </a:t>
            </a:r>
            <a:r>
              <a:rPr lang="ru-RU" sz="2000" dirty="0" err="1"/>
              <a:t>було</a:t>
            </a:r>
            <a:r>
              <a:rPr lang="ru-RU" sz="2000" dirty="0"/>
              <a:t> </a:t>
            </a:r>
            <a:r>
              <a:rPr lang="ru-RU" sz="2000" dirty="0" err="1"/>
              <a:t>присвоєно</a:t>
            </a:r>
            <a:r>
              <a:rPr lang="ru-RU" sz="2000" dirty="0"/>
              <a:t> (</a:t>
            </a:r>
            <a:r>
              <a:rPr lang="ru-RU" sz="2000" dirty="0" err="1"/>
              <a:t>підтверджено</a:t>
            </a:r>
            <a:r>
              <a:rPr lang="ru-RU" sz="2000" dirty="0"/>
              <a:t>) </a:t>
            </a:r>
            <a:r>
              <a:rPr lang="ru-RU" sz="2000" dirty="0" err="1"/>
              <a:t>кваліфікаційну</a:t>
            </a:r>
            <a:r>
              <a:rPr lang="ru-RU" sz="2000" dirty="0"/>
              <a:t> </a:t>
            </a:r>
            <a:r>
              <a:rPr lang="ru-RU" sz="2000" dirty="0" err="1"/>
              <a:t>категорію</a:t>
            </a:r>
            <a:r>
              <a:rPr lang="ru-RU" sz="2000" dirty="0"/>
              <a:t>, </a:t>
            </a:r>
            <a:r>
              <a:rPr lang="ru-RU" sz="2000" dirty="0" err="1"/>
              <a:t>відповідне</a:t>
            </a:r>
            <a:r>
              <a:rPr lang="ru-RU" sz="2000" dirty="0"/>
              <a:t> </a:t>
            </a:r>
            <a:r>
              <a:rPr lang="ru-RU" sz="2000" dirty="0" err="1"/>
              <a:t>педагогічне</a:t>
            </a:r>
            <a:r>
              <a:rPr lang="ru-RU" sz="2000" dirty="0"/>
              <a:t> </a:t>
            </a:r>
            <a:r>
              <a:rPr lang="ru-RU" sz="2000" dirty="0" err="1"/>
              <a:t>звання</a:t>
            </a:r>
            <a:r>
              <a:rPr lang="ru-RU" sz="2000" dirty="0"/>
              <a:t>, </a:t>
            </a:r>
            <a:r>
              <a:rPr lang="ru-RU" sz="2000" dirty="0" err="1"/>
              <a:t>має</a:t>
            </a:r>
            <a:r>
              <a:rPr lang="ru-RU" sz="2000" dirty="0"/>
              <a:t> </a:t>
            </a:r>
            <a:r>
              <a:rPr lang="ru-RU" sz="2000" dirty="0" err="1"/>
              <a:t>видати</a:t>
            </a:r>
            <a:r>
              <a:rPr lang="ru-RU" sz="2000" dirty="0"/>
              <a:t> </a:t>
            </a:r>
            <a:r>
              <a:rPr lang="ru-RU" sz="2000" dirty="0" err="1"/>
              <a:t>відповідний</a:t>
            </a:r>
            <a:r>
              <a:rPr lang="ru-RU" sz="2000" dirty="0"/>
              <a:t> наказ та </a:t>
            </a:r>
            <a:r>
              <a:rPr lang="ru-RU" sz="2000" dirty="0" err="1"/>
              <a:t>ознайомити</a:t>
            </a:r>
            <a:r>
              <a:rPr lang="ru-RU" sz="2000" dirty="0"/>
              <a:t> з ним </a:t>
            </a:r>
            <a:r>
              <a:rPr lang="ru-RU" sz="2000" dirty="0" err="1"/>
              <a:t>педагогічного</a:t>
            </a:r>
            <a:r>
              <a:rPr lang="ru-RU" sz="2000" dirty="0"/>
              <a:t> </a:t>
            </a:r>
            <a:r>
              <a:rPr lang="ru-RU" sz="2000" dirty="0" err="1"/>
              <a:t>працівника</a:t>
            </a:r>
            <a:r>
              <a:rPr lang="ru-RU" sz="2000" dirty="0"/>
              <a:t> </a:t>
            </a:r>
            <a:r>
              <a:rPr lang="ru-RU" sz="2000" dirty="0" err="1"/>
              <a:t>під</a:t>
            </a:r>
            <a:r>
              <a:rPr lang="ru-RU" sz="2000" dirty="0"/>
              <a:t> </a:t>
            </a:r>
            <a:r>
              <a:rPr lang="ru-RU" sz="2000" dirty="0" err="1"/>
              <a:t>підпис</a:t>
            </a:r>
            <a:r>
              <a:rPr lang="ru-RU" sz="2000" dirty="0"/>
              <a:t>.</a:t>
            </a:r>
          </a:p>
          <a:p>
            <a:r>
              <a:rPr lang="ru-RU" sz="2000" dirty="0" err="1"/>
              <a:t>Якщо</a:t>
            </a:r>
            <a:r>
              <a:rPr lang="ru-RU" sz="2000" dirty="0"/>
              <a:t> </a:t>
            </a:r>
            <a:r>
              <a:rPr lang="ru-RU" sz="2000" dirty="0" err="1"/>
              <a:t>педагогічний</a:t>
            </a:r>
            <a:r>
              <a:rPr lang="ru-RU" sz="2000" dirty="0"/>
              <a:t> </a:t>
            </a:r>
            <a:r>
              <a:rPr lang="ru-RU" sz="2000" dirty="0" err="1"/>
              <a:t>працівник</a:t>
            </a:r>
            <a:r>
              <a:rPr lang="ru-RU" sz="2000" dirty="0"/>
              <a:t> не </a:t>
            </a:r>
            <a:r>
              <a:rPr lang="ru-RU" sz="2000" dirty="0" err="1"/>
              <a:t>згодний</a:t>
            </a:r>
            <a:r>
              <a:rPr lang="ru-RU" sz="2000" dirty="0"/>
              <a:t> з </a:t>
            </a:r>
            <a:r>
              <a:rPr lang="ru-RU" sz="2000" dirty="0" err="1"/>
              <a:t>рішенням</a:t>
            </a:r>
            <a:r>
              <a:rPr lang="ru-RU" sz="2000" dirty="0"/>
              <a:t> </a:t>
            </a:r>
            <a:r>
              <a:rPr lang="ru-RU" sz="2000" dirty="0" err="1"/>
              <a:t>атестаційної</a:t>
            </a:r>
            <a:r>
              <a:rPr lang="ru-RU" sz="2000" dirty="0"/>
              <a:t> </a:t>
            </a:r>
            <a:r>
              <a:rPr lang="ru-RU" sz="2000" dirty="0" err="1"/>
              <a:t>комісії</a:t>
            </a:r>
            <a:r>
              <a:rPr lang="ru-RU" sz="2000" dirty="0"/>
              <a:t> </a:t>
            </a:r>
            <a:r>
              <a:rPr lang="ru-RU" sz="2000" dirty="0" err="1"/>
              <a:t>вищого</a:t>
            </a:r>
            <a:r>
              <a:rPr lang="ru-RU" sz="2000" dirty="0"/>
              <a:t> </a:t>
            </a:r>
            <a:r>
              <a:rPr lang="ru-RU" sz="2000" dirty="0" err="1"/>
              <a:t>рівня</a:t>
            </a:r>
            <a:r>
              <a:rPr lang="ru-RU" sz="2000" dirty="0"/>
              <a:t> </a:t>
            </a:r>
            <a:r>
              <a:rPr lang="ru-RU" sz="2000" dirty="0" err="1"/>
              <a:t>щодо</a:t>
            </a:r>
            <a:r>
              <a:rPr lang="ru-RU" sz="2000" dirty="0"/>
              <a:t> </a:t>
            </a:r>
            <a:r>
              <a:rPr lang="ru-RU" sz="2000" dirty="0" err="1"/>
              <a:t>розгляду</a:t>
            </a:r>
            <a:r>
              <a:rPr lang="ru-RU" sz="2000" dirty="0"/>
              <a:t> </a:t>
            </a:r>
            <a:r>
              <a:rPr lang="ru-RU" sz="2000" dirty="0" err="1"/>
              <a:t>апеляційної</a:t>
            </a:r>
            <a:r>
              <a:rPr lang="ru-RU" sz="2000" dirty="0"/>
              <a:t> заяви, </a:t>
            </a:r>
            <a:r>
              <a:rPr lang="ru-RU" sz="2000" dirty="0" err="1"/>
              <a:t>він</a:t>
            </a:r>
            <a:r>
              <a:rPr lang="ru-RU" sz="2000" dirty="0"/>
              <a:t> </a:t>
            </a:r>
            <a:r>
              <a:rPr lang="ru-RU" sz="2000" dirty="0" err="1"/>
              <a:t>має</a:t>
            </a:r>
            <a:r>
              <a:rPr lang="ru-RU" sz="2000" dirty="0"/>
              <a:t> право </a:t>
            </a:r>
            <a:r>
              <a:rPr lang="ru-RU" sz="2000" dirty="0" err="1"/>
              <a:t>оскаржити</a:t>
            </a:r>
            <a:r>
              <a:rPr lang="ru-RU" sz="2000" dirty="0"/>
              <a:t> </a:t>
            </a:r>
            <a:r>
              <a:rPr lang="ru-RU" sz="2000" dirty="0" err="1"/>
              <a:t>таке</a:t>
            </a:r>
            <a:r>
              <a:rPr lang="ru-RU" sz="2000" dirty="0"/>
              <a:t> </a:t>
            </a:r>
            <a:r>
              <a:rPr lang="ru-RU" sz="2000" dirty="0" err="1"/>
              <a:t>рішення</a:t>
            </a:r>
            <a:r>
              <a:rPr lang="ru-RU" sz="2000" dirty="0"/>
              <a:t> в </a:t>
            </a:r>
            <a:r>
              <a:rPr lang="ru-RU" sz="2000" dirty="0" err="1"/>
              <a:t>суді</a:t>
            </a:r>
            <a:r>
              <a:rPr lang="ru-RU" sz="2000" dirty="0"/>
              <a:t> в </a:t>
            </a:r>
            <a:r>
              <a:rPr lang="ru-RU" sz="2000" dirty="0" err="1"/>
              <a:t>установленому</a:t>
            </a:r>
            <a:r>
              <a:rPr lang="ru-RU" sz="2000" dirty="0"/>
              <a:t> </a:t>
            </a:r>
            <a:r>
              <a:rPr lang="ru-RU" sz="2000" dirty="0" err="1"/>
              <a:t>законодавством</a:t>
            </a:r>
            <a:r>
              <a:rPr lang="ru-RU" sz="2000" dirty="0"/>
              <a:t> порядку.</a:t>
            </a:r>
          </a:p>
        </p:txBody>
      </p:sp>
      <p:sp>
        <p:nvSpPr>
          <p:cNvPr id="6" name="Заголовок 1">
            <a:extLst>
              <a:ext uri="{FF2B5EF4-FFF2-40B4-BE49-F238E27FC236}">
                <a16:creationId xmlns:a16="http://schemas.microsoft.com/office/drawing/2014/main" id="{D9A9EE43-1270-4703-ABEB-0D25BB9E851D}"/>
              </a:ext>
            </a:extLst>
          </p:cNvPr>
          <p:cNvSpPr>
            <a:spLocks noGrp="1"/>
          </p:cNvSpPr>
          <p:nvPr>
            <p:ph type="title"/>
          </p:nvPr>
        </p:nvSpPr>
        <p:spPr>
          <a:xfrm>
            <a:off x="2251363" y="0"/>
            <a:ext cx="9940637" cy="780184"/>
          </a:xfrm>
        </p:spPr>
        <p:txBody>
          <a:bodyPr/>
          <a:lstStyle/>
          <a:p>
            <a:r>
              <a:rPr lang="ru-RU" b="1" dirty="0" err="1">
                <a:solidFill>
                  <a:srgbClr val="1F464B"/>
                </a:solidFill>
              </a:rPr>
              <a:t>Оскарження</a:t>
            </a:r>
            <a:r>
              <a:rPr lang="ru-RU" b="1" dirty="0">
                <a:solidFill>
                  <a:srgbClr val="1F464B"/>
                </a:solidFill>
              </a:rPr>
              <a:t> </a:t>
            </a:r>
            <a:r>
              <a:rPr lang="ru-RU" b="1" dirty="0" err="1">
                <a:solidFill>
                  <a:srgbClr val="1F464B"/>
                </a:solidFill>
              </a:rPr>
              <a:t>рішення</a:t>
            </a:r>
            <a:r>
              <a:rPr lang="ru-RU" b="1" dirty="0">
                <a:solidFill>
                  <a:srgbClr val="1F464B"/>
                </a:solidFill>
              </a:rPr>
              <a:t> </a:t>
            </a:r>
            <a:r>
              <a:rPr lang="ru-RU" b="1" dirty="0" err="1">
                <a:solidFill>
                  <a:srgbClr val="1F464B"/>
                </a:solidFill>
              </a:rPr>
              <a:t>атестаційної</a:t>
            </a:r>
            <a:r>
              <a:rPr lang="ru-RU" b="1" dirty="0">
                <a:solidFill>
                  <a:srgbClr val="1F464B"/>
                </a:solidFill>
              </a:rPr>
              <a:t> </a:t>
            </a:r>
            <a:r>
              <a:rPr lang="ru-RU" b="1" dirty="0" err="1">
                <a:solidFill>
                  <a:srgbClr val="1F464B"/>
                </a:solidFill>
              </a:rPr>
              <a:t>комісії</a:t>
            </a:r>
            <a:endParaRPr lang="ru-RU" b="1" dirty="0">
              <a:solidFill>
                <a:srgbClr val="1F464B"/>
              </a:solidFill>
            </a:endParaRPr>
          </a:p>
        </p:txBody>
      </p:sp>
    </p:spTree>
    <p:extLst>
      <p:ext uri="{BB962C8B-B14F-4D97-AF65-F5344CB8AC3E}">
        <p14:creationId xmlns:p14="http://schemas.microsoft.com/office/powerpoint/2010/main" val="1625598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E9D4C2-6D48-4A83-8EA6-54EB08253BD8}"/>
              </a:ext>
            </a:extLst>
          </p:cNvPr>
          <p:cNvSpPr>
            <a:spLocks noGrp="1"/>
          </p:cNvSpPr>
          <p:nvPr>
            <p:ph type="title"/>
          </p:nvPr>
        </p:nvSpPr>
        <p:spPr>
          <a:xfrm>
            <a:off x="2251363" y="109182"/>
            <a:ext cx="9940637" cy="780184"/>
          </a:xfrm>
        </p:spPr>
        <p:txBody>
          <a:bodyPr>
            <a:normAutofit fontScale="90000"/>
          </a:bodyPr>
          <a:lstStyle/>
          <a:p>
            <a:pPr algn="ctr"/>
            <a:r>
              <a:rPr lang="ru-RU" b="1" dirty="0" err="1">
                <a:solidFill>
                  <a:srgbClr val="1F464B"/>
                </a:solidFill>
              </a:rPr>
              <a:t>Дотримання</a:t>
            </a:r>
            <a:r>
              <a:rPr lang="ru-RU" b="1" dirty="0">
                <a:solidFill>
                  <a:srgbClr val="1F464B"/>
                </a:solidFill>
              </a:rPr>
              <a:t> </a:t>
            </a:r>
            <a:r>
              <a:rPr lang="ru-RU" b="1" dirty="0" err="1">
                <a:solidFill>
                  <a:srgbClr val="1F464B"/>
                </a:solidFill>
              </a:rPr>
              <a:t>академічної</a:t>
            </a:r>
            <a:r>
              <a:rPr lang="ru-RU" b="1" dirty="0">
                <a:solidFill>
                  <a:srgbClr val="1F464B"/>
                </a:solidFill>
              </a:rPr>
              <a:t> </a:t>
            </a:r>
            <a:r>
              <a:rPr lang="ru-RU" b="1" dirty="0" err="1">
                <a:solidFill>
                  <a:srgbClr val="1F464B"/>
                </a:solidFill>
              </a:rPr>
              <a:t>доброчесності</a:t>
            </a:r>
            <a:r>
              <a:rPr lang="ru-RU" b="1" dirty="0">
                <a:solidFill>
                  <a:srgbClr val="1F464B"/>
                </a:solidFill>
              </a:rPr>
              <a:t> </a:t>
            </a:r>
            <a:br>
              <a:rPr lang="ru-RU" b="1" dirty="0">
                <a:solidFill>
                  <a:srgbClr val="1F464B"/>
                </a:solidFill>
              </a:rPr>
            </a:br>
            <a:r>
              <a:rPr lang="ru-RU" b="1" dirty="0" err="1">
                <a:solidFill>
                  <a:srgbClr val="1F464B"/>
                </a:solidFill>
              </a:rPr>
              <a:t>під</a:t>
            </a:r>
            <a:r>
              <a:rPr lang="ru-RU" b="1" dirty="0">
                <a:solidFill>
                  <a:srgbClr val="1F464B"/>
                </a:solidFill>
              </a:rPr>
              <a:t> час </a:t>
            </a:r>
            <a:r>
              <a:rPr lang="ru-RU" b="1" dirty="0" err="1">
                <a:solidFill>
                  <a:srgbClr val="1F464B"/>
                </a:solidFill>
              </a:rPr>
              <a:t>атестації</a:t>
            </a:r>
            <a:endParaRPr lang="ru-RU" b="1" dirty="0">
              <a:solidFill>
                <a:srgbClr val="1F464B"/>
              </a:solidFill>
            </a:endParaRPr>
          </a:p>
        </p:txBody>
      </p:sp>
      <p:sp>
        <p:nvSpPr>
          <p:cNvPr id="3" name="Прямоугольник 2"/>
          <p:cNvSpPr/>
          <p:nvPr/>
        </p:nvSpPr>
        <p:spPr>
          <a:xfrm>
            <a:off x="113731" y="964655"/>
            <a:ext cx="11964537" cy="4708981"/>
          </a:xfrm>
          <a:prstGeom prst="rect">
            <a:avLst/>
          </a:prstGeom>
        </p:spPr>
        <p:txBody>
          <a:bodyPr wrap="square">
            <a:spAutoFit/>
          </a:bodyPr>
          <a:lstStyle/>
          <a:p>
            <a:r>
              <a:rPr lang="ru-RU" sz="2000" dirty="0"/>
              <a:t>                </a:t>
            </a:r>
            <a:r>
              <a:rPr lang="ru-RU" sz="2000" dirty="0" err="1"/>
              <a:t>Атестацію</a:t>
            </a:r>
            <a:r>
              <a:rPr lang="ru-RU" sz="2000" dirty="0"/>
              <a:t> </a:t>
            </a:r>
            <a:r>
              <a:rPr lang="ru-RU" sz="2000" dirty="0" err="1"/>
              <a:t>педагогічних</a:t>
            </a:r>
            <a:r>
              <a:rPr lang="ru-RU" sz="2000" dirty="0"/>
              <a:t> </a:t>
            </a:r>
            <a:r>
              <a:rPr lang="ru-RU" sz="2000" dirty="0" err="1"/>
              <a:t>працівників</a:t>
            </a:r>
            <a:r>
              <a:rPr lang="ru-RU" sz="2000" dirty="0"/>
              <a:t> </a:t>
            </a:r>
            <a:r>
              <a:rPr lang="ru-RU" sz="2000" dirty="0" err="1"/>
              <a:t>слід</a:t>
            </a:r>
            <a:r>
              <a:rPr lang="ru-RU" sz="2000" dirty="0"/>
              <a:t> </a:t>
            </a:r>
            <a:r>
              <a:rPr lang="ru-RU" sz="2000" dirty="0" err="1"/>
              <a:t>проводити</a:t>
            </a:r>
            <a:r>
              <a:rPr lang="ru-RU" sz="2000" dirty="0"/>
              <a:t> з </a:t>
            </a:r>
            <a:r>
              <a:rPr lang="ru-RU" sz="2000" dirty="0" err="1"/>
              <a:t>дотриманням</a:t>
            </a:r>
            <a:r>
              <a:rPr lang="ru-RU" sz="2000" dirty="0"/>
              <a:t> </a:t>
            </a:r>
            <a:r>
              <a:rPr lang="ru-RU" sz="2000" dirty="0" err="1"/>
              <a:t>академічної</a:t>
            </a:r>
            <a:r>
              <a:rPr lang="ru-RU" sz="2000" dirty="0"/>
              <a:t> </a:t>
            </a:r>
            <a:r>
              <a:rPr lang="ru-RU" sz="2000" dirty="0" err="1"/>
              <a:t>доброчесності</a:t>
            </a:r>
            <a:r>
              <a:rPr lang="ru-RU" sz="2000" dirty="0"/>
              <a:t>. </a:t>
            </a:r>
          </a:p>
          <a:p>
            <a:r>
              <a:rPr lang="ru-RU" sz="2000" dirty="0"/>
              <a:t>        При </a:t>
            </a:r>
            <a:r>
              <a:rPr lang="ru-RU" sz="2000" dirty="0" err="1"/>
              <a:t>цьому</a:t>
            </a:r>
            <a:r>
              <a:rPr lang="ru-RU" sz="2000" dirty="0"/>
              <a:t>, на  </a:t>
            </a:r>
            <a:r>
              <a:rPr lang="ru-RU" sz="2000" dirty="0" err="1"/>
              <a:t>важливо</a:t>
            </a:r>
            <a:r>
              <a:rPr lang="ru-RU" sz="2000" dirty="0"/>
              <a:t> </a:t>
            </a:r>
            <a:r>
              <a:rPr lang="ru-RU" sz="2000" dirty="0" err="1"/>
              <a:t>врахувати</a:t>
            </a:r>
            <a:r>
              <a:rPr lang="ru-RU" sz="2000" dirty="0"/>
              <a:t> </a:t>
            </a:r>
            <a:r>
              <a:rPr lang="ru-RU" sz="2000" dirty="0" err="1"/>
              <a:t>наступне</a:t>
            </a:r>
            <a:r>
              <a:rPr lang="ru-RU" sz="2000" dirty="0"/>
              <a:t>:</a:t>
            </a:r>
          </a:p>
          <a:p>
            <a:r>
              <a:rPr lang="ru-RU" sz="2000" dirty="0"/>
              <a:t>- не </a:t>
            </a:r>
            <a:r>
              <a:rPr lang="ru-RU" sz="2000" dirty="0" err="1"/>
              <a:t>можна</a:t>
            </a:r>
            <a:r>
              <a:rPr lang="ru-RU" sz="2000" dirty="0"/>
              <a:t> </a:t>
            </a:r>
            <a:r>
              <a:rPr lang="ru-RU" sz="2000" dirty="0" err="1"/>
              <a:t>створювати</a:t>
            </a:r>
            <a:r>
              <a:rPr lang="ru-RU" sz="2000" dirty="0"/>
              <a:t> </a:t>
            </a:r>
            <a:r>
              <a:rPr lang="ru-RU" sz="2000" dirty="0" err="1"/>
              <a:t>перешкоди</a:t>
            </a:r>
            <a:r>
              <a:rPr lang="ru-RU" sz="2000" dirty="0"/>
              <a:t> </a:t>
            </a:r>
            <a:r>
              <a:rPr lang="ru-RU" sz="2000" dirty="0" err="1"/>
              <a:t>проходженню</a:t>
            </a:r>
            <a:r>
              <a:rPr lang="ru-RU" sz="2000" dirty="0"/>
              <a:t> </a:t>
            </a:r>
            <a:r>
              <a:rPr lang="ru-RU" sz="2000" dirty="0" err="1"/>
              <a:t>педагогічним</a:t>
            </a:r>
            <a:r>
              <a:rPr lang="ru-RU" sz="2000" dirty="0"/>
              <a:t> </a:t>
            </a:r>
            <a:r>
              <a:rPr lang="ru-RU" sz="2000" dirty="0" err="1"/>
              <a:t>працівником</a:t>
            </a:r>
            <a:r>
              <a:rPr lang="ru-RU" sz="2000" dirty="0"/>
              <a:t> </a:t>
            </a:r>
            <a:r>
              <a:rPr lang="ru-RU" sz="2000" dirty="0" err="1"/>
              <a:t>атестації</a:t>
            </a:r>
            <a:r>
              <a:rPr lang="ru-RU" sz="2000" dirty="0"/>
              <a:t>, </a:t>
            </a:r>
            <a:r>
              <a:rPr lang="ru-RU" sz="2000" dirty="0" err="1"/>
              <a:t>необґрунтовано</a:t>
            </a:r>
            <a:r>
              <a:rPr lang="ru-RU" sz="2000" dirty="0"/>
              <a:t> </a:t>
            </a:r>
            <a:r>
              <a:rPr lang="ru-RU" sz="2000" dirty="0" err="1"/>
              <a:t>відмовляти</a:t>
            </a:r>
            <a:r>
              <a:rPr lang="ru-RU" sz="2000" dirty="0"/>
              <a:t> у </a:t>
            </a:r>
            <a:r>
              <a:rPr lang="ru-RU" sz="2000" dirty="0" err="1"/>
              <a:t>присвоєнні</a:t>
            </a:r>
            <a:r>
              <a:rPr lang="ru-RU" sz="2000" dirty="0"/>
              <a:t> (</a:t>
            </a:r>
            <a:r>
              <a:rPr lang="ru-RU" sz="2000" dirty="0" err="1"/>
              <a:t>підтвердженні</a:t>
            </a:r>
            <a:r>
              <a:rPr lang="ru-RU" sz="2000" dirty="0"/>
              <a:t>) </a:t>
            </a:r>
            <a:r>
              <a:rPr lang="ru-RU" sz="2000" dirty="0" err="1"/>
              <a:t>кваліфікаційної</a:t>
            </a:r>
            <a:r>
              <a:rPr lang="ru-RU" sz="2000" dirty="0"/>
              <a:t> </a:t>
            </a:r>
            <a:r>
              <a:rPr lang="ru-RU" sz="2000" dirty="0" err="1"/>
              <a:t>категорії</a:t>
            </a:r>
            <a:r>
              <a:rPr lang="ru-RU" sz="2000" dirty="0"/>
              <a:t>, </a:t>
            </a:r>
            <a:r>
              <a:rPr lang="ru-RU" sz="2000" dirty="0" err="1"/>
              <a:t>педагогічного</a:t>
            </a:r>
            <a:r>
              <a:rPr lang="ru-RU" sz="2000" dirty="0"/>
              <a:t> </a:t>
            </a:r>
            <a:r>
              <a:rPr lang="ru-RU" sz="2000" dirty="0" err="1"/>
              <a:t>звання</a:t>
            </a:r>
            <a:r>
              <a:rPr lang="ru-RU" sz="2000" dirty="0"/>
              <a:t> та </a:t>
            </a:r>
            <a:r>
              <a:rPr lang="ru-RU" sz="2000" dirty="0" err="1"/>
              <a:t>встановленні</a:t>
            </a:r>
            <a:r>
              <a:rPr lang="ru-RU" sz="2000" dirty="0"/>
              <a:t> тарифного </a:t>
            </a:r>
            <a:r>
              <a:rPr lang="ru-RU" sz="2000" dirty="0" err="1"/>
              <a:t>розряду</a:t>
            </a:r>
            <a:r>
              <a:rPr lang="ru-RU" sz="2000" dirty="0"/>
              <a:t>;</a:t>
            </a:r>
          </a:p>
          <a:p>
            <a:pPr marL="342900" indent="-342900">
              <a:buFontTx/>
              <a:buChar char="-"/>
            </a:pPr>
            <a:r>
              <a:rPr lang="ru-RU" sz="2000" dirty="0" err="1"/>
              <a:t>педагогічний</a:t>
            </a:r>
            <a:r>
              <a:rPr lang="ru-RU" sz="2000" dirty="0"/>
              <a:t> </a:t>
            </a:r>
            <a:r>
              <a:rPr lang="ru-RU" sz="2000" dirty="0" err="1"/>
              <a:t>працівник</a:t>
            </a:r>
            <a:r>
              <a:rPr lang="ru-RU" sz="2000" dirty="0"/>
              <a:t> за </a:t>
            </a:r>
            <a:r>
              <a:rPr lang="ru-RU" sz="2000" dirty="0" err="1"/>
              <a:t>власним</a:t>
            </a:r>
            <a:r>
              <a:rPr lang="ru-RU" sz="2000" dirty="0"/>
              <a:t> </a:t>
            </a:r>
            <a:r>
              <a:rPr lang="ru-RU" sz="2000" dirty="0" err="1"/>
              <a:t>бажанням</a:t>
            </a:r>
            <a:r>
              <a:rPr lang="ru-RU" sz="2000" dirty="0"/>
              <a:t> </a:t>
            </a:r>
            <a:r>
              <a:rPr lang="ru-RU" sz="2000" dirty="0" err="1"/>
              <a:t>подає</a:t>
            </a:r>
            <a:r>
              <a:rPr lang="ru-RU" sz="2000" dirty="0"/>
              <a:t> </a:t>
            </a:r>
            <a:r>
              <a:rPr lang="ru-RU" sz="2000" dirty="0" err="1"/>
              <a:t>атестаційній</a:t>
            </a:r>
            <a:r>
              <a:rPr lang="ru-RU" sz="2000" dirty="0"/>
              <a:t> </a:t>
            </a:r>
            <a:r>
              <a:rPr lang="ru-RU" sz="2000" dirty="0" err="1"/>
              <a:t>комісії</a:t>
            </a:r>
            <a:r>
              <a:rPr lang="ru-RU" sz="2000" dirty="0"/>
              <a:t> </a:t>
            </a:r>
            <a:r>
              <a:rPr lang="ru-RU" sz="2000" dirty="0" err="1"/>
              <a:t>під</a:t>
            </a:r>
            <a:r>
              <a:rPr lang="ru-RU" sz="2000" dirty="0"/>
              <a:t> час </a:t>
            </a:r>
            <a:r>
              <a:rPr lang="ru-RU" sz="2000" dirty="0" err="1"/>
              <a:t>атестації</a:t>
            </a:r>
            <a:r>
              <a:rPr lang="ru-RU" sz="2000" dirty="0"/>
              <a:t> </a:t>
            </a:r>
            <a:r>
              <a:rPr lang="ru-RU" sz="2000" dirty="0" err="1"/>
              <a:t>всі</a:t>
            </a:r>
            <a:r>
              <a:rPr lang="ru-RU" sz="2000" dirty="0"/>
              <a:t> </a:t>
            </a:r>
            <a:r>
              <a:rPr lang="ru-RU" sz="2000" dirty="0" err="1"/>
              <a:t>матеріали</a:t>
            </a:r>
            <a:r>
              <a:rPr lang="ru-RU" sz="2000" dirty="0"/>
              <a:t>,</a:t>
            </a:r>
          </a:p>
          <a:p>
            <a:r>
              <a:rPr lang="ru-RU" sz="2000" dirty="0" err="1"/>
              <a:t>які</a:t>
            </a:r>
            <a:r>
              <a:rPr lang="ru-RU" sz="2000" dirty="0"/>
              <a:t>, на </a:t>
            </a:r>
            <a:r>
              <a:rPr lang="ru-RU" sz="2000" dirty="0" err="1"/>
              <a:t>його</a:t>
            </a:r>
            <a:r>
              <a:rPr lang="ru-RU" sz="2000" dirty="0"/>
              <a:t> думку, </a:t>
            </a:r>
            <a:r>
              <a:rPr lang="ru-RU" sz="2000" dirty="0" err="1"/>
              <a:t>підтверджують</a:t>
            </a:r>
            <a:r>
              <a:rPr lang="ru-RU" sz="2000" dirty="0"/>
              <a:t> </a:t>
            </a:r>
            <a:r>
              <a:rPr lang="ru-RU" sz="2000" dirty="0" err="1"/>
              <a:t>його</a:t>
            </a:r>
            <a:r>
              <a:rPr lang="ru-RU" sz="2000" dirty="0"/>
              <a:t> </a:t>
            </a:r>
            <a:r>
              <a:rPr lang="ru-RU" sz="2000" dirty="0" err="1"/>
              <a:t>педагогічну</a:t>
            </a:r>
            <a:r>
              <a:rPr lang="ru-RU" sz="2000" dirty="0"/>
              <a:t> </a:t>
            </a:r>
            <a:r>
              <a:rPr lang="ru-RU" sz="2000" dirty="0" err="1"/>
              <a:t>майстерність</a:t>
            </a:r>
            <a:r>
              <a:rPr lang="ru-RU" sz="2000" dirty="0"/>
              <a:t>. При </a:t>
            </a:r>
            <a:r>
              <a:rPr lang="ru-RU" sz="2000" dirty="0" err="1"/>
              <a:t>цьому</a:t>
            </a:r>
            <a:r>
              <a:rPr lang="ru-RU" sz="2000" dirty="0"/>
              <a:t> педагог </a:t>
            </a:r>
            <a:r>
              <a:rPr lang="ru-RU" sz="2000" dirty="0" err="1"/>
              <a:t>має</a:t>
            </a:r>
            <a:r>
              <a:rPr lang="ru-RU" sz="2000" dirty="0"/>
              <a:t> </a:t>
            </a:r>
            <a:r>
              <a:rPr lang="ru-RU" sz="2000" dirty="0" err="1"/>
              <a:t>дотримуватися</a:t>
            </a:r>
            <a:r>
              <a:rPr lang="ru-RU" sz="2000" dirty="0"/>
              <a:t> принципу </a:t>
            </a:r>
            <a:r>
              <a:rPr lang="ru-RU" sz="2000" dirty="0" err="1"/>
              <a:t>академічної</a:t>
            </a:r>
            <a:r>
              <a:rPr lang="ru-RU" sz="2000" dirty="0"/>
              <a:t> </a:t>
            </a:r>
            <a:r>
              <a:rPr lang="ru-RU" sz="2000" dirty="0" err="1"/>
              <a:t>доброчесності</a:t>
            </a:r>
            <a:r>
              <a:rPr lang="ru-RU" sz="2000" dirty="0"/>
              <a:t>, </a:t>
            </a:r>
            <a:r>
              <a:rPr lang="ru-RU" sz="2000" dirty="0" err="1"/>
              <a:t>визначеного</a:t>
            </a:r>
            <a:r>
              <a:rPr lang="ru-RU" sz="2000" dirty="0"/>
              <a:t>  </a:t>
            </a:r>
            <a:r>
              <a:rPr lang="ru-RU" sz="2000" dirty="0" err="1"/>
              <a:t>статтею</a:t>
            </a:r>
            <a:r>
              <a:rPr lang="ru-RU" sz="2000" dirty="0"/>
              <a:t> 42 Закону </a:t>
            </a:r>
            <a:r>
              <a:rPr lang="ru-RU" sz="2000" dirty="0" err="1"/>
              <a:t>України</a:t>
            </a:r>
            <a:r>
              <a:rPr lang="ru-RU" sz="2000" dirty="0"/>
              <a:t> «Про </a:t>
            </a:r>
            <a:r>
              <a:rPr lang="ru-RU" sz="2000" dirty="0" err="1"/>
              <a:t>освіту</a:t>
            </a:r>
            <a:r>
              <a:rPr lang="ru-RU" sz="2000" dirty="0"/>
              <a:t>», </a:t>
            </a:r>
            <a:r>
              <a:rPr lang="ru-RU" sz="2000" dirty="0" err="1"/>
              <a:t>тобто</a:t>
            </a:r>
            <a:r>
              <a:rPr lang="ru-RU" sz="2000"/>
              <a:t>: </a:t>
            </a:r>
          </a:p>
          <a:p>
            <a:r>
              <a:rPr lang="ru-RU" sz="2000"/>
              <a:t>не </a:t>
            </a:r>
            <a:r>
              <a:rPr lang="ru-RU" sz="2000" dirty="0" err="1"/>
              <a:t>запозичувати</a:t>
            </a:r>
            <a:r>
              <a:rPr lang="ru-RU" sz="2000" dirty="0"/>
              <a:t> </a:t>
            </a:r>
            <a:r>
              <a:rPr lang="ru-RU" sz="2000" dirty="0" err="1"/>
              <a:t>посилання</a:t>
            </a:r>
            <a:r>
              <a:rPr lang="ru-RU" sz="2000" dirty="0"/>
              <a:t> на </a:t>
            </a:r>
            <a:r>
              <a:rPr lang="ru-RU" sz="2000" dirty="0" err="1"/>
              <a:t>джерела</a:t>
            </a:r>
            <a:r>
              <a:rPr lang="ru-RU" sz="2000" dirty="0"/>
              <a:t> </a:t>
            </a:r>
            <a:r>
              <a:rPr lang="ru-RU" sz="2000" dirty="0" err="1"/>
              <a:t>інформації</a:t>
            </a:r>
            <a:r>
              <a:rPr lang="ru-RU" sz="2000" dirty="0"/>
              <a:t> у </a:t>
            </a:r>
            <a:r>
              <a:rPr lang="ru-RU" sz="2000" dirty="0" err="1"/>
              <a:t>разі</a:t>
            </a:r>
            <a:r>
              <a:rPr lang="ru-RU" sz="2000" dirty="0"/>
              <a:t> </a:t>
            </a:r>
            <a:r>
              <a:rPr lang="ru-RU" sz="2000" dirty="0" err="1"/>
              <a:t>використання</a:t>
            </a:r>
            <a:r>
              <a:rPr lang="ru-RU" sz="2000" dirty="0"/>
              <a:t> </a:t>
            </a:r>
            <a:r>
              <a:rPr lang="ru-RU" sz="2000" dirty="0" err="1"/>
              <a:t>ідей</a:t>
            </a:r>
            <a:r>
              <a:rPr lang="ru-RU" sz="2000" dirty="0"/>
              <a:t>, </a:t>
            </a:r>
            <a:r>
              <a:rPr lang="ru-RU" sz="2000" dirty="0" err="1"/>
              <a:t>розробок</a:t>
            </a:r>
            <a:r>
              <a:rPr lang="ru-RU" sz="2000" dirty="0"/>
              <a:t>, </a:t>
            </a:r>
            <a:r>
              <a:rPr lang="ru-RU" sz="2000" dirty="0" err="1"/>
              <a:t>тверджень</a:t>
            </a:r>
            <a:r>
              <a:rPr lang="ru-RU" sz="2000" dirty="0"/>
              <a:t>, </a:t>
            </a:r>
            <a:r>
              <a:rPr lang="ru-RU" sz="2000" dirty="0" err="1"/>
              <a:t>відомостей</a:t>
            </a:r>
            <a:r>
              <a:rPr lang="ru-RU" sz="2000" dirty="0"/>
              <a:t>; </a:t>
            </a:r>
            <a:r>
              <a:rPr lang="ru-RU" sz="2000" dirty="0" err="1"/>
              <a:t>дотримуватися</a:t>
            </a:r>
            <a:r>
              <a:rPr lang="ru-RU" sz="2000" dirty="0"/>
              <a:t> норм </a:t>
            </a:r>
            <a:r>
              <a:rPr lang="ru-RU" sz="2000" dirty="0" err="1"/>
              <a:t>законодавства</a:t>
            </a:r>
            <a:r>
              <a:rPr lang="ru-RU" sz="2000" dirty="0"/>
              <a:t> про </a:t>
            </a:r>
            <a:r>
              <a:rPr lang="ru-RU" sz="2000" dirty="0" err="1"/>
              <a:t>авторське</a:t>
            </a:r>
            <a:r>
              <a:rPr lang="ru-RU" sz="2000" dirty="0"/>
              <a:t> право і </a:t>
            </a:r>
            <a:r>
              <a:rPr lang="ru-RU" sz="2000" dirty="0" err="1"/>
              <a:t>суміжні</a:t>
            </a:r>
            <a:r>
              <a:rPr lang="ru-RU" sz="2000" dirty="0"/>
              <a:t> права; </a:t>
            </a:r>
            <a:r>
              <a:rPr lang="ru-RU" sz="2000" dirty="0" err="1"/>
              <a:t>надавати</a:t>
            </a:r>
            <a:r>
              <a:rPr lang="ru-RU" sz="2000" dirty="0"/>
              <a:t> </a:t>
            </a:r>
            <a:r>
              <a:rPr lang="ru-RU" sz="2000" dirty="0" err="1"/>
              <a:t>достовірну</a:t>
            </a:r>
            <a:r>
              <a:rPr lang="ru-RU" sz="2000" dirty="0"/>
              <a:t> </a:t>
            </a:r>
            <a:r>
              <a:rPr lang="ru-RU" sz="2000" dirty="0" err="1"/>
              <a:t>інформації</a:t>
            </a:r>
            <a:r>
              <a:rPr lang="ru-RU" sz="2000" dirty="0"/>
              <a:t> про методики і </a:t>
            </a:r>
            <a:r>
              <a:rPr lang="ru-RU" sz="2000" dirty="0" err="1"/>
              <a:t>результати</a:t>
            </a:r>
            <a:r>
              <a:rPr lang="ru-RU" sz="2000" dirty="0"/>
              <a:t> </a:t>
            </a:r>
            <a:r>
              <a:rPr lang="ru-RU" sz="2000" dirty="0" err="1"/>
              <a:t>досліджень</a:t>
            </a:r>
            <a:r>
              <a:rPr lang="ru-RU" sz="2000" dirty="0"/>
              <a:t>, </a:t>
            </a:r>
            <a:r>
              <a:rPr lang="ru-RU" sz="2000" dirty="0" err="1"/>
              <a:t>джерела</a:t>
            </a:r>
            <a:r>
              <a:rPr lang="ru-RU" sz="2000" dirty="0"/>
              <a:t> </a:t>
            </a:r>
            <a:r>
              <a:rPr lang="ru-RU" sz="2000" dirty="0" err="1"/>
              <a:t>використаної</a:t>
            </a:r>
            <a:r>
              <a:rPr lang="ru-RU" sz="2000" dirty="0"/>
              <a:t> </a:t>
            </a:r>
            <a:r>
              <a:rPr lang="ru-RU" sz="2000" dirty="0" err="1"/>
              <a:t>інформації</a:t>
            </a:r>
            <a:r>
              <a:rPr lang="ru-RU" sz="2000" dirty="0"/>
              <a:t> та </a:t>
            </a:r>
            <a:r>
              <a:rPr lang="ru-RU" sz="2000" dirty="0" err="1"/>
              <a:t>власну</a:t>
            </a:r>
            <a:r>
              <a:rPr lang="ru-RU" sz="2000" dirty="0"/>
              <a:t> </a:t>
            </a:r>
            <a:r>
              <a:rPr lang="ru-RU" sz="2000" dirty="0" err="1"/>
              <a:t>педагогічну</a:t>
            </a:r>
            <a:r>
              <a:rPr lang="ru-RU" sz="2000" dirty="0"/>
              <a:t> (</a:t>
            </a:r>
            <a:r>
              <a:rPr lang="ru-RU" sz="2000" dirty="0" err="1"/>
              <a:t>науково-педагогічну</a:t>
            </a:r>
            <a:r>
              <a:rPr lang="ru-RU" sz="2000" dirty="0"/>
              <a:t>, </a:t>
            </a:r>
            <a:r>
              <a:rPr lang="ru-RU" sz="2000" dirty="0" err="1"/>
              <a:t>творчу</a:t>
            </a:r>
            <a:r>
              <a:rPr lang="ru-RU" sz="2000" dirty="0"/>
              <a:t>) </a:t>
            </a:r>
            <a:r>
              <a:rPr lang="ru-RU" sz="2000" dirty="0" err="1"/>
              <a:t>діяльність</a:t>
            </a:r>
            <a:r>
              <a:rPr lang="ru-RU" sz="2000" dirty="0"/>
              <a:t>; </a:t>
            </a:r>
          </a:p>
          <a:p>
            <a:r>
              <a:rPr lang="ru-RU" sz="2000" dirty="0"/>
              <a:t>- </a:t>
            </a:r>
            <a:r>
              <a:rPr lang="ru-RU" sz="2000" dirty="0" err="1"/>
              <a:t>під</a:t>
            </a:r>
            <a:r>
              <a:rPr lang="ru-RU" sz="2000" dirty="0"/>
              <a:t> час </a:t>
            </a:r>
            <a:r>
              <a:rPr lang="ru-RU" sz="2000" dirty="0" err="1"/>
              <a:t>вивчення</a:t>
            </a:r>
            <a:r>
              <a:rPr lang="ru-RU" sz="2000" dirty="0"/>
              <a:t> практичного </a:t>
            </a:r>
            <a:r>
              <a:rPr lang="ru-RU" sz="2000" dirty="0" err="1"/>
              <a:t>досвіду</a:t>
            </a:r>
            <a:r>
              <a:rPr lang="ru-RU" sz="2000" dirty="0"/>
              <a:t> </a:t>
            </a:r>
            <a:r>
              <a:rPr lang="ru-RU" sz="2000" dirty="0" err="1"/>
              <a:t>роботи</a:t>
            </a:r>
            <a:r>
              <a:rPr lang="ru-RU" sz="2000" dirty="0"/>
              <a:t> учителя (п. 6 р.3 </a:t>
            </a:r>
            <a:r>
              <a:rPr lang="ru-RU" sz="2000" dirty="0" err="1"/>
              <a:t>Положення</a:t>
            </a:r>
            <a:r>
              <a:rPr lang="ru-RU" sz="2000" dirty="0"/>
              <a:t>) </a:t>
            </a:r>
            <a:r>
              <a:rPr lang="ru-RU" sz="2000" dirty="0" err="1"/>
              <a:t>педагогічному</a:t>
            </a:r>
            <a:r>
              <a:rPr lang="ru-RU" sz="2000" dirty="0"/>
              <a:t> </a:t>
            </a:r>
            <a:r>
              <a:rPr lang="ru-RU" sz="2000" dirty="0" err="1"/>
              <a:t>працівникові</a:t>
            </a:r>
            <a:r>
              <a:rPr lang="ru-RU" sz="2000" dirty="0"/>
              <a:t> </a:t>
            </a:r>
            <a:r>
              <a:rPr lang="ru-RU" sz="2000" dirty="0" err="1"/>
              <a:t>потрібно</a:t>
            </a:r>
            <a:r>
              <a:rPr lang="ru-RU" sz="2000" dirty="0"/>
              <a:t> </a:t>
            </a:r>
            <a:r>
              <a:rPr lang="ru-RU" sz="2000" dirty="0" err="1"/>
              <a:t>продемонструвати</a:t>
            </a:r>
            <a:r>
              <a:rPr lang="ru-RU" sz="2000" dirty="0"/>
              <a:t> </a:t>
            </a:r>
            <a:r>
              <a:rPr lang="ru-RU" sz="2000" dirty="0" err="1"/>
              <a:t>формування</a:t>
            </a:r>
            <a:r>
              <a:rPr lang="ru-RU" sz="2000" dirty="0"/>
              <a:t> </a:t>
            </a:r>
            <a:r>
              <a:rPr lang="ru-RU" sz="2000" dirty="0" err="1"/>
              <a:t>культури</a:t>
            </a:r>
            <a:r>
              <a:rPr lang="ru-RU" sz="2000" dirty="0"/>
              <a:t> </a:t>
            </a:r>
            <a:r>
              <a:rPr lang="ru-RU" sz="2000" dirty="0" err="1"/>
              <a:t>академічної</a:t>
            </a:r>
            <a:r>
              <a:rPr lang="ru-RU" sz="2000" dirty="0"/>
              <a:t> </a:t>
            </a:r>
            <a:r>
              <a:rPr lang="ru-RU" sz="2000" dirty="0" err="1"/>
              <a:t>доброчесності</a:t>
            </a:r>
            <a:r>
              <a:rPr lang="ru-RU" sz="2000" dirty="0"/>
              <a:t> в </a:t>
            </a:r>
            <a:r>
              <a:rPr lang="ru-RU" sz="2000" dirty="0" err="1"/>
              <a:t>учнів</a:t>
            </a:r>
            <a:r>
              <a:rPr lang="ru-RU" sz="2000" dirty="0"/>
              <a:t>/</a:t>
            </a:r>
            <a:r>
              <a:rPr lang="ru-RU" sz="2000" dirty="0" err="1"/>
              <a:t>учениць</a:t>
            </a:r>
            <a:r>
              <a:rPr lang="ru-RU" sz="2000" dirty="0"/>
              <a:t> та </a:t>
            </a:r>
            <a:r>
              <a:rPr lang="ru-RU" sz="2000" dirty="0" err="1"/>
              <a:t>об’єктивне</a:t>
            </a:r>
            <a:r>
              <a:rPr lang="ru-RU" sz="2000" dirty="0"/>
              <a:t> </a:t>
            </a:r>
            <a:r>
              <a:rPr lang="ru-RU" sz="2000" dirty="0" err="1"/>
              <a:t>оцінювання</a:t>
            </a:r>
            <a:r>
              <a:rPr lang="ru-RU" sz="2000" dirty="0"/>
              <a:t> </a:t>
            </a:r>
            <a:r>
              <a:rPr lang="ru-RU" sz="2000" dirty="0" err="1"/>
              <a:t>результатів</a:t>
            </a:r>
            <a:r>
              <a:rPr lang="ru-RU" sz="2000" dirty="0"/>
              <a:t> </a:t>
            </a:r>
            <a:r>
              <a:rPr lang="ru-RU" sz="2000" dirty="0" err="1"/>
              <a:t>їхнього</a:t>
            </a:r>
            <a:r>
              <a:rPr lang="ru-RU" sz="2000" dirty="0"/>
              <a:t> </a:t>
            </a:r>
            <a:r>
              <a:rPr lang="ru-RU" sz="2000" dirty="0" err="1"/>
              <a:t>навчання</a:t>
            </a:r>
            <a:r>
              <a:rPr lang="ru-RU" sz="2000" dirty="0"/>
              <a:t>.</a:t>
            </a:r>
          </a:p>
        </p:txBody>
      </p:sp>
    </p:spTree>
    <p:extLst>
      <p:ext uri="{BB962C8B-B14F-4D97-AF65-F5344CB8AC3E}">
        <p14:creationId xmlns:p14="http://schemas.microsoft.com/office/powerpoint/2010/main" val="1478959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609769" y="1844675"/>
            <a:ext cx="4800873" cy="2808288"/>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07000"/>
              </a:lnSpc>
              <a:defRPr/>
            </a:pPr>
            <a:r>
              <a:rPr lang="uk-UA" altLang="x-none" dirty="0">
                <a:solidFill>
                  <a:srgbClr val="000000"/>
                </a:solidFill>
                <a:latin typeface="Times New Roman" panose="02020603050405020304" pitchFamily="18" charset="0"/>
                <a:cs typeface="Times New Roman" panose="02020603050405020304" pitchFamily="18" charset="0"/>
              </a:rPr>
              <a:t>Рішення атестаційної комісії є підставою для видання (не пізніше </a:t>
            </a:r>
            <a:r>
              <a:rPr lang="uk-UA" altLang="x-none" u="sng" dirty="0">
                <a:solidFill>
                  <a:srgbClr val="000000"/>
                </a:solidFill>
                <a:latin typeface="Times New Roman" panose="02020603050405020304" pitchFamily="18" charset="0"/>
                <a:cs typeface="Times New Roman" panose="02020603050405020304" pitchFamily="18" charset="0"/>
              </a:rPr>
              <a:t>трьох робочих днів</a:t>
            </a:r>
            <a:r>
              <a:rPr lang="uk-UA" altLang="x-none" dirty="0">
                <a:solidFill>
                  <a:srgbClr val="000000"/>
                </a:solidFill>
                <a:latin typeface="Times New Roman" panose="02020603050405020304" pitchFamily="18" charset="0"/>
                <a:cs typeface="Times New Roman" panose="02020603050405020304" pitchFamily="18" charset="0"/>
              </a:rPr>
              <a:t>) відповідного </a:t>
            </a:r>
            <a:r>
              <a:rPr lang="uk-UA" altLang="x-none" b="1" dirty="0">
                <a:solidFill>
                  <a:srgbClr val="1826AC"/>
                </a:solidFill>
                <a:latin typeface="Times New Roman" panose="02020603050405020304" pitchFamily="18" charset="0"/>
                <a:cs typeface="Times New Roman" panose="02020603050405020304" pitchFamily="18" charset="0"/>
              </a:rPr>
              <a:t>наказу</a:t>
            </a:r>
            <a:r>
              <a:rPr lang="uk-UA" altLang="x-none" dirty="0">
                <a:solidFill>
                  <a:srgbClr val="000000"/>
                </a:solidFill>
                <a:latin typeface="Times New Roman" panose="02020603050405020304" pitchFamily="18" charset="0"/>
                <a:cs typeface="Times New Roman" panose="02020603050405020304" pitchFamily="18" charset="0"/>
              </a:rPr>
              <a:t> керівником закладу освіти.</a:t>
            </a:r>
          </a:p>
          <a:p>
            <a:pPr algn="just">
              <a:lnSpc>
                <a:spcPct val="107000"/>
              </a:lnSpc>
              <a:defRPr/>
            </a:pPr>
            <a:endParaRPr lang="uk-UA" altLang="x-none" dirty="0">
              <a:solidFill>
                <a:srgbClr val="000000"/>
              </a:solidFill>
              <a:latin typeface="Times New Roman" panose="02020603050405020304" pitchFamily="18" charset="0"/>
              <a:cs typeface="Times New Roman" panose="02020603050405020304" pitchFamily="18" charset="0"/>
            </a:endParaRPr>
          </a:p>
          <a:p>
            <a:pPr algn="just">
              <a:lnSpc>
                <a:spcPct val="107000"/>
              </a:lnSpc>
              <a:defRPr/>
            </a:pPr>
            <a:r>
              <a:rPr lang="uk-UA" altLang="x-none" dirty="0">
                <a:solidFill>
                  <a:srgbClr val="000000"/>
                </a:solidFill>
                <a:latin typeface="Times New Roman" panose="02020603050405020304" pitchFamily="18" charset="0"/>
                <a:cs typeface="Times New Roman" panose="02020603050405020304" pitchFamily="18" charset="0"/>
              </a:rPr>
              <a:t>Педагогічні працівники повинні бути </a:t>
            </a:r>
            <a:r>
              <a:rPr lang="uk-UA" altLang="x-none" b="1" dirty="0">
                <a:solidFill>
                  <a:srgbClr val="1826AC"/>
                </a:solidFill>
                <a:latin typeface="Times New Roman" panose="02020603050405020304" pitchFamily="18" charset="0"/>
                <a:cs typeface="Times New Roman" panose="02020603050405020304" pitchFamily="18" charset="0"/>
              </a:rPr>
              <a:t>ознайомлені</a:t>
            </a:r>
            <a:r>
              <a:rPr lang="uk-UA" altLang="x-none" dirty="0">
                <a:solidFill>
                  <a:srgbClr val="000000"/>
                </a:solidFill>
                <a:latin typeface="Times New Roman" panose="02020603050405020304" pitchFamily="18" charset="0"/>
                <a:cs typeface="Times New Roman" panose="02020603050405020304" pitchFamily="18" charset="0"/>
              </a:rPr>
              <a:t> з наказом упродовж </a:t>
            </a:r>
            <a:r>
              <a:rPr lang="uk-UA" altLang="x-none" u="sng" dirty="0">
                <a:solidFill>
                  <a:srgbClr val="000000"/>
                </a:solidFill>
                <a:latin typeface="Times New Roman" panose="02020603050405020304" pitchFamily="18" charset="0"/>
                <a:cs typeface="Times New Roman" panose="02020603050405020304" pitchFamily="18" charset="0"/>
              </a:rPr>
              <a:t>трьох робочих днів</a:t>
            </a:r>
            <a:r>
              <a:rPr lang="uk-UA" altLang="x-none" dirty="0">
                <a:solidFill>
                  <a:srgbClr val="000000"/>
                </a:solidFill>
                <a:latin typeface="Times New Roman" panose="02020603050405020304" pitchFamily="18" charset="0"/>
                <a:cs typeface="Times New Roman" panose="02020603050405020304" pitchFamily="18" charset="0"/>
              </a:rPr>
              <a:t> із дати його видання під підпис.</a:t>
            </a:r>
            <a:endParaRPr lang="uk-UA" altLang="x-none" dirty="0">
              <a:solidFill>
                <a:srgbClr val="000000"/>
              </a:solidFill>
              <a:ea typeface="Calibri" panose="020F0502020204030204" pitchFamily="34" charset="0"/>
              <a:cs typeface="Times New Roman" panose="02020603050405020304" pitchFamily="18" charset="0"/>
            </a:endParaRPr>
          </a:p>
        </p:txBody>
      </p:sp>
      <p:sp>
        <p:nvSpPr>
          <p:cNvPr id="3" name="Прямокутник: округлені кути 2"/>
          <p:cNvSpPr/>
          <p:nvPr/>
        </p:nvSpPr>
        <p:spPr>
          <a:xfrm>
            <a:off x="5838548" y="2976563"/>
            <a:ext cx="5639093" cy="37433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07000"/>
              </a:lnSpc>
              <a:defRPr/>
            </a:pPr>
            <a:r>
              <a:rPr lang="uk-UA" altLang="x-none">
                <a:solidFill>
                  <a:srgbClr val="000000"/>
                </a:solidFill>
                <a:latin typeface="Times New Roman" panose="02020603050405020304" pitchFamily="18" charset="0"/>
                <a:cs typeface="Times New Roman" panose="02020603050405020304" pitchFamily="18" charset="0"/>
              </a:rPr>
              <a:t>Наказ за результатами атестації </a:t>
            </a:r>
            <a:r>
              <a:rPr lang="uk-UA" altLang="x-none" u="sng">
                <a:solidFill>
                  <a:srgbClr val="000000"/>
                </a:solidFill>
                <a:latin typeface="Times New Roman" panose="02020603050405020304" pitchFamily="18" charset="0"/>
                <a:cs typeface="Times New Roman" panose="02020603050405020304" pitchFamily="18" charset="0"/>
              </a:rPr>
              <a:t>упродовж трьох робочих днів</a:t>
            </a:r>
            <a:r>
              <a:rPr lang="uk-UA" altLang="x-none">
                <a:solidFill>
                  <a:srgbClr val="000000"/>
                </a:solidFill>
                <a:latin typeface="Times New Roman" panose="02020603050405020304" pitchFamily="18" charset="0"/>
                <a:cs typeface="Times New Roman" panose="02020603050405020304" pitchFamily="18" charset="0"/>
              </a:rPr>
              <a:t> із дня його прийняття має бути </a:t>
            </a:r>
            <a:r>
              <a:rPr lang="uk-UA" altLang="x-none" b="1">
                <a:solidFill>
                  <a:srgbClr val="1826AC"/>
                </a:solidFill>
                <a:latin typeface="Times New Roman" panose="02020603050405020304" pitchFamily="18" charset="0"/>
                <a:cs typeface="Times New Roman" panose="02020603050405020304" pitchFamily="18" charset="0"/>
              </a:rPr>
              <a:t>поданий до бухгалтерії </a:t>
            </a:r>
            <a:r>
              <a:rPr lang="uk-UA" altLang="x-none">
                <a:solidFill>
                  <a:srgbClr val="000000"/>
                </a:solidFill>
                <a:latin typeface="Times New Roman" panose="02020603050405020304" pitchFamily="18" charset="0"/>
                <a:cs typeface="Times New Roman" panose="02020603050405020304" pitchFamily="18" charset="0"/>
              </a:rPr>
              <a:t>закладу освіти, де працює педагогічний працівник, чи до централізованої бухгалтерії, що здійснює бухгалтерський облік відповідного закладу освіти, для нарахування заробітної плати та проведення відповідного перерахунку. </a:t>
            </a:r>
          </a:p>
          <a:p>
            <a:pPr algn="just">
              <a:lnSpc>
                <a:spcPct val="107000"/>
              </a:lnSpc>
              <a:defRPr/>
            </a:pPr>
            <a:r>
              <a:rPr lang="uk-UA" altLang="x-none">
                <a:solidFill>
                  <a:srgbClr val="000000"/>
                </a:solidFill>
                <a:latin typeface="Times New Roman" panose="02020603050405020304" pitchFamily="18" charset="0"/>
                <a:cs typeface="Times New Roman" panose="02020603050405020304" pitchFamily="18" charset="0"/>
              </a:rPr>
              <a:t>Оплата праці з урахуванням результатів атестації проводиться </a:t>
            </a:r>
            <a:r>
              <a:rPr lang="uk-UA" altLang="x-none" u="sng">
                <a:solidFill>
                  <a:srgbClr val="000000"/>
                </a:solidFill>
                <a:latin typeface="Times New Roman" panose="02020603050405020304" pitchFamily="18" charset="0"/>
                <a:cs typeface="Times New Roman" panose="02020603050405020304" pitchFamily="18" charset="0"/>
              </a:rPr>
              <a:t>з дати видання наказу </a:t>
            </a:r>
            <a:r>
              <a:rPr lang="uk-UA" altLang="x-none">
                <a:solidFill>
                  <a:srgbClr val="000000"/>
                </a:solidFill>
                <a:latin typeface="Times New Roman" panose="02020603050405020304" pitchFamily="18" charset="0"/>
                <a:cs typeface="Times New Roman" panose="02020603050405020304" pitchFamily="18" charset="0"/>
              </a:rPr>
              <a:t>за результатами атестації.</a:t>
            </a:r>
            <a:endParaRPr lang="uk-UA" altLang="x-none">
              <a:solidFill>
                <a:srgbClr val="000000"/>
              </a:solidFill>
              <a:ea typeface="Calibri" panose="020F0502020204030204" pitchFamily="34" charset="0"/>
              <a:cs typeface="Times New Roman" panose="02020603050405020304" pitchFamily="18" charset="0"/>
            </a:endParaRPr>
          </a:p>
        </p:txBody>
      </p:sp>
      <p:sp>
        <p:nvSpPr>
          <p:cNvPr id="4" name="Овал 3"/>
          <p:cNvSpPr/>
          <p:nvPr/>
        </p:nvSpPr>
        <p:spPr>
          <a:xfrm>
            <a:off x="3481657" y="138112"/>
            <a:ext cx="495373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000" b="1" dirty="0"/>
              <a:t>Управлінські дії керівника:</a:t>
            </a:r>
            <a:endParaRPr lang="x-none" sz="2000" b="1" dirty="0"/>
          </a:p>
        </p:txBody>
      </p:sp>
      <p:pic>
        <p:nvPicPr>
          <p:cNvPr id="33797" name="Picture 1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39072" y="5445126"/>
            <a:ext cx="755911"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a:extLst>
              <a:ext uri="{FF2B5EF4-FFF2-40B4-BE49-F238E27FC236}">
                <a16:creationId xmlns:a16="http://schemas.microsoft.com/office/drawing/2014/main" id="{2898F03A-B494-4F37-B16E-F3AD55B299B8}"/>
              </a:ext>
            </a:extLst>
          </p:cNvPr>
          <p:cNvPicPr>
            <a:picLocks noChangeAspect="1"/>
          </p:cNvPicPr>
          <p:nvPr/>
        </p:nvPicPr>
        <p:blipFill>
          <a:blip r:embed="rId3"/>
          <a:stretch>
            <a:fillRect/>
          </a:stretch>
        </p:blipFill>
        <p:spPr>
          <a:xfrm>
            <a:off x="8435392" y="1474994"/>
            <a:ext cx="981541" cy="1079086"/>
          </a:xfrm>
          <a:prstGeom prst="rect">
            <a:avLst/>
          </a:prstGeom>
        </p:spPr>
      </p:pic>
    </p:spTree>
    <p:extLst>
      <p:ext uri="{BB962C8B-B14F-4D97-AF65-F5344CB8AC3E}">
        <p14:creationId xmlns:p14="http://schemas.microsoft.com/office/powerpoint/2010/main" val="1632841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endParaRPr lang="uk-UA" altLang="uk-UA"/>
          </a:p>
        </p:txBody>
      </p:sp>
      <p:sp>
        <p:nvSpPr>
          <p:cNvPr id="37891" name="Rectangle 3"/>
          <p:cNvSpPr>
            <a:spLocks noGrp="1"/>
          </p:cNvSpPr>
          <p:nvPr>
            <p:ph type="body" idx="1"/>
          </p:nvPr>
        </p:nvSpPr>
        <p:spPr/>
        <p:txBody>
          <a:bodyPr/>
          <a:lstStyle/>
          <a:p>
            <a:endParaRPr lang="uk-UA" altLang="uk-UA"/>
          </a:p>
        </p:txBody>
      </p:sp>
      <p:pic>
        <p:nvPicPr>
          <p:cNvPr id="9" name="Picture 28" descr="http://zheltaya.ru/wp-content/uploads/zhelt16.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282792" y="256813"/>
            <a:ext cx="11624529" cy="6347057"/>
          </a:xfrm>
          <a:prstGeom prst="rect">
            <a:avLst/>
          </a:prstGeom>
          <a:ln w="228600" cap="sq" cmpd="thickThin">
            <a:solidFill>
              <a:schemeClr val="accent6">
                <a:lumMod val="75000"/>
              </a:schemeClr>
            </a:solidFill>
            <a:prstDash val="solid"/>
            <a:miter lim="800000"/>
          </a:ln>
          <a:effectLst>
            <a:innerShdw blurRad="76200">
              <a:srgbClr val="000000"/>
            </a:innerShdw>
          </a:effectLst>
        </p:spPr>
      </p:pic>
      <p:pic>
        <p:nvPicPr>
          <p:cNvPr id="37893" name="Picture 9" descr="J028667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1083" y="4221164"/>
            <a:ext cx="144127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24" descr="http://waking-up.org/wp-content/uploads/2011/09/znak-voprosa.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4896" y="908050"/>
            <a:ext cx="1577334"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Box 12"/>
          <p:cNvSpPr txBox="1">
            <a:spLocks noChangeArrowheads="1"/>
          </p:cNvSpPr>
          <p:nvPr/>
        </p:nvSpPr>
        <p:spPr bwMode="auto">
          <a:xfrm rot="-904758">
            <a:off x="3466825" y="1410207"/>
            <a:ext cx="15728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uk-UA" altLang="uk-UA" b="1">
                <a:solidFill>
                  <a:srgbClr val="800000"/>
                </a:solidFill>
                <a:latin typeface="Georgia" pitchFamily="18" charset="0"/>
              </a:rPr>
              <a:t>Чому?</a:t>
            </a:r>
          </a:p>
        </p:txBody>
      </p:sp>
      <p:pic>
        <p:nvPicPr>
          <p:cNvPr id="37896" name="Picture 20" descr="http://www.talmeehat.com/b/wp-content/uploads/2007/11/question_mark.jpg"/>
          <p:cNvPicPr>
            <a:picLocks noChangeAspect="1" noChangeArrowheads="1"/>
          </p:cNvPicPr>
          <p:nvPr/>
        </p:nvPicPr>
        <p:blipFill>
          <a:blip r:embed="rId5">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8686254" y="765176"/>
            <a:ext cx="2014082"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TextBox 13"/>
          <p:cNvSpPr txBox="1">
            <a:spLocks noChangeArrowheads="1"/>
          </p:cNvSpPr>
          <p:nvPr/>
        </p:nvSpPr>
        <p:spPr bwMode="auto">
          <a:xfrm rot="845087">
            <a:off x="6384497" y="1481645"/>
            <a:ext cx="24785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uk-UA" altLang="uk-UA" b="1">
                <a:solidFill>
                  <a:srgbClr val="800000"/>
                </a:solidFill>
                <a:latin typeface="Georgia" pitchFamily="18" charset="0"/>
              </a:rPr>
              <a:t>Для чого ?</a:t>
            </a:r>
          </a:p>
        </p:txBody>
      </p:sp>
      <p:pic>
        <p:nvPicPr>
          <p:cNvPr id="37898" name="Picture 26" descr="https://encrypted-tbn0.gstatic.com/images?q=tbn:ANd9GcSHtp0PN3fRgmN8jc-2aDNK0f6VPlcnbzPmBf4VGeLqqEQQh4vvsxFleQ"/>
          <p:cNvPicPr>
            <a:picLocks noChangeAspect="1" noChangeArrowheads="1"/>
          </p:cNvPicPr>
          <p:nvPr/>
        </p:nvPicPr>
        <p:blipFill>
          <a:blip r:embed="rId6">
            <a:clrChange>
              <a:clrFrom>
                <a:srgbClr val="9E9E9E"/>
              </a:clrFrom>
              <a:clrTo>
                <a:srgbClr val="9E9E9E">
                  <a:alpha val="0"/>
                </a:srgbClr>
              </a:clrTo>
            </a:clrChange>
            <a:extLst>
              <a:ext uri="{28A0092B-C50C-407E-A947-70E740481C1C}">
                <a14:useLocalDpi xmlns:a14="http://schemas.microsoft.com/office/drawing/2010/main" val="0"/>
              </a:ext>
            </a:extLst>
          </a:blip>
          <a:srcRect/>
          <a:stretch>
            <a:fillRect/>
          </a:stretch>
        </p:blipFill>
        <p:spPr bwMode="auto">
          <a:xfrm>
            <a:off x="4876465" y="4652964"/>
            <a:ext cx="1721796"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TextBox 14"/>
          <p:cNvSpPr txBox="1">
            <a:spLocks noChangeArrowheads="1"/>
          </p:cNvSpPr>
          <p:nvPr/>
        </p:nvSpPr>
        <p:spPr bwMode="auto">
          <a:xfrm>
            <a:off x="6552907" y="5589589"/>
            <a:ext cx="1663004"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uk-UA" altLang="uk-UA" b="1">
                <a:solidFill>
                  <a:srgbClr val="800000"/>
                </a:solidFill>
                <a:latin typeface="Georgia" pitchFamily="18" charset="0"/>
              </a:rPr>
              <a:t>Як?</a:t>
            </a:r>
          </a:p>
        </p:txBody>
      </p:sp>
      <p:sp>
        <p:nvSpPr>
          <p:cNvPr id="37900" name="Rectangle 15"/>
          <p:cNvSpPr>
            <a:spLocks noChangeArrowheads="1"/>
          </p:cNvSpPr>
          <p:nvPr/>
        </p:nvSpPr>
        <p:spPr bwMode="auto">
          <a:xfrm>
            <a:off x="10591150" y="6613526"/>
            <a:ext cx="109196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uk-UA" altLang="uk-UA" sz="1000" i="1">
                <a:latin typeface="Arial" charset="0"/>
              </a:rPr>
              <a:t>Коваленко Л.А.</a:t>
            </a:r>
            <a:endParaRPr lang="ru-RU" altLang="uk-UA" sz="1000" i="1">
              <a:latin typeface="Arial" charset="0"/>
            </a:endParaRPr>
          </a:p>
        </p:txBody>
      </p:sp>
      <p:sp>
        <p:nvSpPr>
          <p:cNvPr id="37901" name="Rectangle 17"/>
          <p:cNvSpPr>
            <a:spLocks noChangeArrowheads="1"/>
          </p:cNvSpPr>
          <p:nvPr/>
        </p:nvSpPr>
        <p:spPr bwMode="auto">
          <a:xfrm>
            <a:off x="8153757" y="3992257"/>
            <a:ext cx="380979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450850" eaLnBrk="1" hangingPunct="1"/>
            <a:r>
              <a:rPr lang="uk-UA" altLang="uk-UA" b="1"/>
              <a:t> </a:t>
            </a:r>
            <a:r>
              <a:rPr lang="uk-UA" altLang="uk-UA" sz="2400" b="1"/>
              <a:t>Успіх  складається на 20%  із  вашого досвіду  і  кваліфікації   та   на   80% -    із      вибраної       вами стратегії дій</a:t>
            </a:r>
            <a:r>
              <a:rPr lang="uk-UA" altLang="uk-UA" b="1"/>
              <a:t>.                     </a:t>
            </a:r>
          </a:p>
          <a:p>
            <a:pPr indent="450850" eaLnBrk="1" hangingPunct="1"/>
            <a:r>
              <a:rPr lang="uk-UA" altLang="uk-UA" b="1"/>
              <a:t>                                 </a:t>
            </a:r>
            <a:r>
              <a:rPr lang="uk-UA" altLang="uk-UA" b="1" i="1"/>
              <a:t>Джим Рон</a:t>
            </a:r>
          </a:p>
          <a:p>
            <a:pPr indent="450850"/>
            <a:endParaRPr lang="uk-UA" altLang="uk-UA"/>
          </a:p>
        </p:txBody>
      </p:sp>
    </p:spTree>
    <p:extLst>
      <p:ext uri="{BB962C8B-B14F-4D97-AF65-F5344CB8AC3E}">
        <p14:creationId xmlns:p14="http://schemas.microsoft.com/office/powerpoint/2010/main" val="2221238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179929" y="44570"/>
            <a:ext cx="8884692" cy="2725925"/>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4000" b="1" dirty="0">
                <a:solidFill>
                  <a:srgbClr val="00B050"/>
                </a:solidFill>
                <a:latin typeface="Arial" panose="020B0604020202020204" pitchFamily="34" charset="0"/>
                <a:cs typeface="Arial" panose="020B0604020202020204" pitchFamily="34" charset="0"/>
              </a:rPr>
              <a:t>Комунальна установа «Центр професійного розвитку педагогічних працівників Вінницької міської ради</a:t>
            </a:r>
          </a:p>
          <a:p>
            <a:pPr algn="ctr"/>
            <a:r>
              <a:rPr lang="uk-UA" sz="4000" b="1" dirty="0">
                <a:solidFill>
                  <a:srgbClr val="00B050"/>
                </a:solidFill>
                <a:latin typeface="Arial" panose="020B0604020202020204" pitchFamily="34" charset="0"/>
                <a:cs typeface="Arial" panose="020B0604020202020204" pitchFamily="34" charset="0"/>
              </a:rPr>
              <a:t>або КУ №ЦПРПП ВМР»</a:t>
            </a:r>
          </a:p>
        </p:txBody>
      </p:sp>
      <p:sp>
        <p:nvSpPr>
          <p:cNvPr id="6" name="Прямоугольник 5"/>
          <p:cNvSpPr/>
          <p:nvPr/>
        </p:nvSpPr>
        <p:spPr>
          <a:xfrm>
            <a:off x="1334750" y="3907912"/>
            <a:ext cx="5047407" cy="646331"/>
          </a:xfrm>
          <a:prstGeom prst="rect">
            <a:avLst/>
          </a:prstGeom>
        </p:spPr>
        <p:txBody>
          <a:bodyPr wrap="none">
            <a:spAutoFit/>
          </a:bodyPr>
          <a:lstStyle/>
          <a:p>
            <a:r>
              <a:rPr lang="en-US" sz="3600" dirty="0">
                <a:hlinkClick r:id="rId2"/>
              </a:rPr>
              <a:t>https://cprvmr.edu.vn.ua/</a:t>
            </a:r>
            <a:endParaRPr lang="uk-UA" sz="3600" dirty="0"/>
          </a:p>
        </p:txBody>
      </p:sp>
      <p:pic>
        <p:nvPicPr>
          <p:cNvPr id="7" name="Рисунок 6">
            <a:extLst>
              <a:ext uri="{FF2B5EF4-FFF2-40B4-BE49-F238E27FC236}">
                <a16:creationId xmlns:a16="http://schemas.microsoft.com/office/drawing/2014/main" id="{057E88D9-2F33-4175-8D76-7FD3BD448EC4}"/>
              </a:ext>
            </a:extLst>
          </p:cNvPr>
          <p:cNvPicPr>
            <a:picLocks noChangeAspect="1"/>
          </p:cNvPicPr>
          <p:nvPr/>
        </p:nvPicPr>
        <p:blipFill>
          <a:blip r:embed="rId3"/>
          <a:stretch>
            <a:fillRect/>
          </a:stretch>
        </p:blipFill>
        <p:spPr>
          <a:xfrm>
            <a:off x="0" y="32245"/>
            <a:ext cx="2807866" cy="2738250"/>
          </a:xfrm>
          <a:prstGeom prst="rect">
            <a:avLst/>
          </a:prstGeom>
        </p:spPr>
      </p:pic>
      <p:sp>
        <p:nvSpPr>
          <p:cNvPr id="8" name="TextBox 7"/>
          <p:cNvSpPr txBox="1"/>
          <p:nvPr/>
        </p:nvSpPr>
        <p:spPr>
          <a:xfrm>
            <a:off x="1884516" y="4983688"/>
            <a:ext cx="4826834" cy="1200329"/>
          </a:xfrm>
          <a:prstGeom prst="rect">
            <a:avLst/>
          </a:prstGeom>
          <a:noFill/>
        </p:spPr>
        <p:txBody>
          <a:bodyPr wrap="none" rtlCol="0">
            <a:spAutoFit/>
          </a:bodyPr>
          <a:lstStyle/>
          <a:p>
            <a:pPr algn="ctr"/>
            <a:r>
              <a:rPr lang="uk-UA" sz="3600" b="1" dirty="0">
                <a:solidFill>
                  <a:srgbClr val="002060"/>
                </a:solidFill>
              </a:rPr>
              <a:t>Адреса Центру: </a:t>
            </a:r>
          </a:p>
          <a:p>
            <a:pPr algn="ctr"/>
            <a:r>
              <a:rPr lang="uk-UA" sz="3600" b="1" dirty="0">
                <a:solidFill>
                  <a:srgbClr val="002060"/>
                </a:solidFill>
              </a:rPr>
              <a:t>м. Вінниця вул. Мури 4</a:t>
            </a:r>
            <a:endParaRPr lang="ru-RU" sz="3600" b="1" dirty="0">
              <a:solidFill>
                <a:srgbClr val="002060"/>
              </a:solidFill>
            </a:endParaRPr>
          </a:p>
        </p:txBody>
      </p:sp>
      <p:graphicFrame>
        <p:nvGraphicFramePr>
          <p:cNvPr id="9" name="Схема 8"/>
          <p:cNvGraphicFramePr/>
          <p:nvPr>
            <p:extLst/>
          </p:nvPr>
        </p:nvGraphicFramePr>
        <p:xfrm>
          <a:off x="6493079" y="2625754"/>
          <a:ext cx="6137485" cy="38587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Прямоугольник 9"/>
          <p:cNvSpPr/>
          <p:nvPr/>
        </p:nvSpPr>
        <p:spPr>
          <a:xfrm>
            <a:off x="810472" y="3202740"/>
            <a:ext cx="6974923" cy="646331"/>
          </a:xfrm>
          <a:prstGeom prst="rect">
            <a:avLst/>
          </a:prstGeom>
        </p:spPr>
        <p:txBody>
          <a:bodyPr wrap="none">
            <a:spAutoFit/>
          </a:bodyPr>
          <a:lstStyle/>
          <a:p>
            <a:pPr algn="ctr"/>
            <a:r>
              <a:rPr lang="uk-UA" sz="3600" b="1" dirty="0">
                <a:solidFill>
                  <a:schemeClr val="accent6">
                    <a:lumMod val="75000"/>
                  </a:schemeClr>
                </a:solidFill>
                <a:latin typeface="Arial" panose="020B0604020202020204" pitchFamily="34" charset="0"/>
                <a:cs typeface="Arial" panose="020B0604020202020204" pitchFamily="34" charset="0"/>
              </a:rPr>
              <a:t>Сайт Центру за покликанням:</a:t>
            </a:r>
            <a:endParaRPr lang="uk-UA" sz="360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7250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E9D4C2-6D48-4A83-8EA6-54EB08253BD8}"/>
              </a:ext>
            </a:extLst>
          </p:cNvPr>
          <p:cNvSpPr>
            <a:spLocks noGrp="1"/>
          </p:cNvSpPr>
          <p:nvPr>
            <p:ph type="title"/>
          </p:nvPr>
        </p:nvSpPr>
        <p:spPr>
          <a:xfrm>
            <a:off x="2269447" y="191068"/>
            <a:ext cx="9144347" cy="780184"/>
          </a:xfrm>
        </p:spPr>
        <p:txBody>
          <a:bodyPr/>
          <a:lstStyle/>
          <a:p>
            <a:r>
              <a:rPr lang="uk-UA" b="1" dirty="0">
                <a:solidFill>
                  <a:srgbClr val="1F464B"/>
                </a:solidFill>
              </a:rPr>
              <a:t>Атестація педагогічних працівників</a:t>
            </a:r>
            <a:endParaRPr lang="ru-RU" b="1" dirty="0">
              <a:solidFill>
                <a:srgbClr val="1F464B"/>
              </a:solidFill>
            </a:endParaRPr>
          </a:p>
        </p:txBody>
      </p:sp>
      <p:sp>
        <p:nvSpPr>
          <p:cNvPr id="3" name="Овал 2"/>
          <p:cNvSpPr/>
          <p:nvPr/>
        </p:nvSpPr>
        <p:spPr>
          <a:xfrm>
            <a:off x="4662986" y="858860"/>
            <a:ext cx="6714699" cy="3592175"/>
          </a:xfrm>
          <a:prstGeom prst="ellipse">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2000" dirty="0" err="1">
                <a:solidFill>
                  <a:prstClr val="black"/>
                </a:solidFill>
              </a:rPr>
              <a:t>Атестація</a:t>
            </a:r>
            <a:r>
              <a:rPr lang="ru-RU" sz="2000" dirty="0">
                <a:solidFill>
                  <a:prstClr val="black"/>
                </a:solidFill>
              </a:rPr>
              <a:t> </a:t>
            </a:r>
            <a:r>
              <a:rPr lang="ru-RU" sz="2000" dirty="0" err="1">
                <a:solidFill>
                  <a:prstClr val="black"/>
                </a:solidFill>
              </a:rPr>
              <a:t>педагогічних</a:t>
            </a:r>
            <a:r>
              <a:rPr lang="ru-RU" sz="2000" dirty="0">
                <a:solidFill>
                  <a:prstClr val="black"/>
                </a:solidFill>
              </a:rPr>
              <a:t> </a:t>
            </a:r>
            <a:r>
              <a:rPr lang="ru-RU" sz="2000" dirty="0" err="1">
                <a:solidFill>
                  <a:prstClr val="black"/>
                </a:solidFill>
              </a:rPr>
              <a:t>працівників</a:t>
            </a:r>
            <a:r>
              <a:rPr lang="ru-RU" sz="2000" dirty="0">
                <a:solidFill>
                  <a:prstClr val="black"/>
                </a:solidFill>
              </a:rPr>
              <a:t> є </a:t>
            </a:r>
            <a:r>
              <a:rPr lang="ru-RU" sz="2000" dirty="0" err="1">
                <a:solidFill>
                  <a:prstClr val="black"/>
                </a:solidFill>
              </a:rPr>
              <a:t>важливим</a:t>
            </a:r>
            <a:r>
              <a:rPr lang="ru-RU" sz="2000" dirty="0">
                <a:solidFill>
                  <a:prstClr val="black"/>
                </a:solidFill>
              </a:rPr>
              <a:t> </a:t>
            </a:r>
            <a:r>
              <a:rPr lang="ru-RU" sz="2000" dirty="0" err="1">
                <a:solidFill>
                  <a:prstClr val="black"/>
                </a:solidFill>
              </a:rPr>
              <a:t>етапом</a:t>
            </a:r>
            <a:r>
              <a:rPr lang="ru-RU" sz="2000" dirty="0">
                <a:solidFill>
                  <a:prstClr val="black"/>
                </a:solidFill>
              </a:rPr>
              <a:t> </a:t>
            </a:r>
            <a:r>
              <a:rPr lang="ru-RU" sz="2000" dirty="0" err="1">
                <a:solidFill>
                  <a:prstClr val="black"/>
                </a:solidFill>
              </a:rPr>
              <a:t>професійного</a:t>
            </a:r>
            <a:r>
              <a:rPr lang="ru-RU" sz="2000" dirty="0">
                <a:solidFill>
                  <a:prstClr val="black"/>
                </a:solidFill>
              </a:rPr>
              <a:t> </a:t>
            </a:r>
            <a:r>
              <a:rPr lang="uk-UA" sz="2000" dirty="0">
                <a:solidFill>
                  <a:prstClr val="black"/>
                </a:solidFill>
              </a:rPr>
              <a:t>р</a:t>
            </a:r>
            <a:r>
              <a:rPr lang="ru-RU" sz="2000" dirty="0" err="1">
                <a:solidFill>
                  <a:prstClr val="black"/>
                </a:solidFill>
              </a:rPr>
              <a:t>озвитку</a:t>
            </a:r>
            <a:r>
              <a:rPr lang="ru-RU" sz="2000" dirty="0">
                <a:solidFill>
                  <a:prstClr val="black"/>
                </a:solidFill>
              </a:rPr>
              <a:t>. Вона </a:t>
            </a:r>
            <a:r>
              <a:rPr lang="ru-RU" sz="2000" dirty="0" err="1">
                <a:solidFill>
                  <a:prstClr val="black"/>
                </a:solidFill>
              </a:rPr>
              <a:t>сприяє</a:t>
            </a:r>
            <a:r>
              <a:rPr lang="ru-RU" sz="2000" dirty="0">
                <a:solidFill>
                  <a:prstClr val="black"/>
                </a:solidFill>
              </a:rPr>
              <a:t> </a:t>
            </a:r>
            <a:r>
              <a:rPr lang="ru-RU" sz="2000" dirty="0" err="1">
                <a:solidFill>
                  <a:prstClr val="black"/>
                </a:solidFill>
              </a:rPr>
              <a:t>підвищенню</a:t>
            </a:r>
            <a:r>
              <a:rPr lang="ru-RU" sz="2000" dirty="0">
                <a:solidFill>
                  <a:prstClr val="black"/>
                </a:solidFill>
              </a:rPr>
              <a:t> </a:t>
            </a:r>
            <a:r>
              <a:rPr lang="ru-RU" sz="2000" dirty="0" err="1">
                <a:solidFill>
                  <a:prstClr val="black"/>
                </a:solidFill>
              </a:rPr>
              <a:t>якості</a:t>
            </a:r>
            <a:r>
              <a:rPr lang="ru-RU" sz="2000" dirty="0">
                <a:solidFill>
                  <a:prstClr val="black"/>
                </a:solidFill>
              </a:rPr>
              <a:t> </a:t>
            </a:r>
            <a:r>
              <a:rPr lang="ru-RU" sz="2000" dirty="0" err="1">
                <a:solidFill>
                  <a:prstClr val="black"/>
                </a:solidFill>
              </a:rPr>
              <a:t>освіти</a:t>
            </a:r>
            <a:r>
              <a:rPr lang="ru-RU" sz="2000" dirty="0">
                <a:solidFill>
                  <a:prstClr val="black"/>
                </a:solidFill>
              </a:rPr>
              <a:t>, </a:t>
            </a:r>
            <a:r>
              <a:rPr lang="ru-RU" sz="2000" dirty="0" err="1">
                <a:solidFill>
                  <a:prstClr val="black"/>
                </a:solidFill>
              </a:rPr>
              <a:t>визначенню</a:t>
            </a:r>
            <a:r>
              <a:rPr lang="ru-RU" sz="2000" dirty="0">
                <a:solidFill>
                  <a:prstClr val="black"/>
                </a:solidFill>
              </a:rPr>
              <a:t> потреб у  </a:t>
            </a:r>
            <a:r>
              <a:rPr lang="ru-RU" sz="2000" dirty="0" err="1">
                <a:solidFill>
                  <a:prstClr val="black"/>
                </a:solidFill>
              </a:rPr>
              <a:t>професійному</a:t>
            </a:r>
            <a:r>
              <a:rPr lang="ru-RU" sz="2000" dirty="0">
                <a:solidFill>
                  <a:prstClr val="black"/>
                </a:solidFill>
              </a:rPr>
              <a:t> </a:t>
            </a:r>
            <a:r>
              <a:rPr lang="ru-RU" sz="2000" dirty="0" err="1">
                <a:solidFill>
                  <a:prstClr val="black"/>
                </a:solidFill>
              </a:rPr>
              <a:t>зростанні</a:t>
            </a:r>
            <a:r>
              <a:rPr lang="ru-RU" sz="2000" dirty="0">
                <a:solidFill>
                  <a:prstClr val="black"/>
                </a:solidFill>
              </a:rPr>
              <a:t> </a:t>
            </a:r>
            <a:r>
              <a:rPr lang="ru-RU" sz="2000" dirty="0" err="1">
                <a:solidFill>
                  <a:prstClr val="black"/>
                </a:solidFill>
              </a:rPr>
              <a:t>вчителів</a:t>
            </a:r>
            <a:r>
              <a:rPr lang="ru-RU" sz="2000" dirty="0">
                <a:solidFill>
                  <a:prstClr val="black"/>
                </a:solidFill>
              </a:rPr>
              <a:t>, </a:t>
            </a:r>
            <a:r>
              <a:rPr lang="ru-RU" sz="2000" dirty="0" err="1">
                <a:solidFill>
                  <a:prstClr val="black"/>
                </a:solidFill>
              </a:rPr>
              <a:t>стимулюванню</a:t>
            </a:r>
            <a:r>
              <a:rPr lang="ru-RU" sz="2000" dirty="0">
                <a:solidFill>
                  <a:prstClr val="black"/>
                </a:solidFill>
              </a:rPr>
              <a:t> </a:t>
            </a:r>
            <a:r>
              <a:rPr lang="ru-RU" sz="2000" dirty="0" err="1">
                <a:solidFill>
                  <a:prstClr val="black"/>
                </a:solidFill>
              </a:rPr>
              <a:t>їхнього</a:t>
            </a:r>
            <a:r>
              <a:rPr lang="ru-RU" sz="2000" dirty="0">
                <a:solidFill>
                  <a:prstClr val="black"/>
                </a:solidFill>
              </a:rPr>
              <a:t> </a:t>
            </a:r>
            <a:r>
              <a:rPr lang="ru-RU" sz="2000" dirty="0" err="1">
                <a:solidFill>
                  <a:prstClr val="black"/>
                </a:solidFill>
              </a:rPr>
              <a:t>професійного</a:t>
            </a:r>
            <a:r>
              <a:rPr lang="ru-RU" sz="2000" dirty="0">
                <a:solidFill>
                  <a:prstClr val="black"/>
                </a:solidFill>
              </a:rPr>
              <a:t> </a:t>
            </a:r>
            <a:r>
              <a:rPr lang="ru-RU" sz="2000" dirty="0" err="1">
                <a:solidFill>
                  <a:prstClr val="black"/>
                </a:solidFill>
              </a:rPr>
              <a:t>зростання</a:t>
            </a:r>
            <a:r>
              <a:rPr lang="ru-RU" sz="2000" dirty="0">
                <a:solidFill>
                  <a:prstClr val="black"/>
                </a:solidFill>
              </a:rPr>
              <a:t> та </a:t>
            </a:r>
            <a:r>
              <a:rPr lang="ru-RU" sz="2000" dirty="0" err="1">
                <a:solidFill>
                  <a:prstClr val="black"/>
                </a:solidFill>
              </a:rPr>
              <a:t>визнанню</a:t>
            </a:r>
            <a:r>
              <a:rPr lang="ru-RU" sz="2000" dirty="0">
                <a:solidFill>
                  <a:prstClr val="black"/>
                </a:solidFill>
              </a:rPr>
              <a:t> </a:t>
            </a:r>
            <a:r>
              <a:rPr lang="ru-RU" sz="2000" dirty="0" err="1">
                <a:solidFill>
                  <a:prstClr val="black"/>
                </a:solidFill>
              </a:rPr>
              <a:t>досягнень</a:t>
            </a:r>
            <a:r>
              <a:rPr lang="ru-RU" sz="2000" dirty="0">
                <a:solidFill>
                  <a:prstClr val="black"/>
                </a:solidFill>
              </a:rPr>
              <a:t> у </a:t>
            </a:r>
            <a:r>
              <a:rPr lang="ru-RU" sz="2000" dirty="0" err="1">
                <a:solidFill>
                  <a:prstClr val="black"/>
                </a:solidFill>
              </a:rPr>
              <a:t>педагогічній</a:t>
            </a:r>
            <a:r>
              <a:rPr lang="ru-RU" sz="2000" dirty="0">
                <a:solidFill>
                  <a:prstClr val="black"/>
                </a:solidFill>
              </a:rPr>
              <a:t> </a:t>
            </a:r>
            <a:r>
              <a:rPr lang="ru-RU" sz="2000" dirty="0" err="1">
                <a:solidFill>
                  <a:prstClr val="black"/>
                </a:solidFill>
              </a:rPr>
              <a:t>діяльності</a:t>
            </a:r>
            <a:r>
              <a:rPr lang="ru-RU" sz="2000" dirty="0">
                <a:solidFill>
                  <a:prstClr val="black"/>
                </a:solidFill>
              </a:rPr>
              <a:t>.</a:t>
            </a:r>
          </a:p>
        </p:txBody>
      </p:sp>
      <p:sp>
        <p:nvSpPr>
          <p:cNvPr id="4" name="Овал 3"/>
          <p:cNvSpPr/>
          <p:nvPr/>
        </p:nvSpPr>
        <p:spPr>
          <a:xfrm>
            <a:off x="2690883" y="4131409"/>
            <a:ext cx="6575947" cy="2726591"/>
          </a:xfrm>
          <a:prstGeom prst="ellipse">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2000" dirty="0"/>
              <a:t>В </a:t>
            </a:r>
            <a:r>
              <a:rPr lang="ru-RU" sz="2000" dirty="0" err="1"/>
              <a:t>законодавстві</a:t>
            </a:r>
            <a:r>
              <a:rPr lang="ru-RU" sz="2000" dirty="0"/>
              <a:t> про </a:t>
            </a:r>
            <a:r>
              <a:rPr lang="ru-RU" sz="2000" dirty="0" err="1"/>
              <a:t>освіту</a:t>
            </a:r>
            <a:r>
              <a:rPr lang="ru-RU" sz="2000" dirty="0"/>
              <a:t> </a:t>
            </a:r>
            <a:r>
              <a:rPr lang="ru-RU" sz="2000" dirty="0" err="1"/>
              <a:t>атестація</a:t>
            </a:r>
            <a:r>
              <a:rPr lang="ru-RU" sz="2000" dirty="0"/>
              <a:t> </a:t>
            </a:r>
            <a:r>
              <a:rPr lang="ru-RU" sz="2000" dirty="0" err="1"/>
              <a:t>педагогічних</a:t>
            </a:r>
            <a:r>
              <a:rPr lang="ru-RU" sz="2000" dirty="0"/>
              <a:t> </a:t>
            </a:r>
            <a:r>
              <a:rPr lang="ru-RU" sz="2000" dirty="0" err="1"/>
              <a:t>працівників</a:t>
            </a:r>
            <a:r>
              <a:rPr lang="ru-RU" sz="2000" dirty="0"/>
              <a:t> </a:t>
            </a:r>
            <a:r>
              <a:rPr lang="ru-RU" sz="2000" dirty="0" err="1"/>
              <a:t>розглядається</a:t>
            </a:r>
            <a:r>
              <a:rPr lang="ru-RU" sz="2000" dirty="0"/>
              <a:t> як система </a:t>
            </a:r>
            <a:r>
              <a:rPr lang="ru-RU" sz="2000" dirty="0" err="1"/>
              <a:t>заходів</a:t>
            </a:r>
            <a:r>
              <a:rPr lang="ru-RU" sz="2000" dirty="0"/>
              <a:t>, </a:t>
            </a:r>
            <a:r>
              <a:rPr lang="ru-RU" sz="2000" dirty="0" err="1"/>
              <a:t>спрямованих</a:t>
            </a:r>
            <a:r>
              <a:rPr lang="ru-RU" sz="2000" dirty="0"/>
              <a:t> на </a:t>
            </a:r>
            <a:r>
              <a:rPr lang="ru-RU" sz="2000" dirty="0" err="1"/>
              <a:t>всебічне</a:t>
            </a:r>
            <a:r>
              <a:rPr lang="ru-RU" sz="2000" dirty="0"/>
              <a:t> та </a:t>
            </a:r>
            <a:r>
              <a:rPr lang="ru-RU" sz="2000" dirty="0" err="1"/>
              <a:t>комплексне</a:t>
            </a:r>
            <a:r>
              <a:rPr lang="ru-RU" sz="2000" dirty="0"/>
              <a:t> </a:t>
            </a:r>
            <a:r>
              <a:rPr lang="ru-RU" sz="2000" dirty="0" err="1"/>
              <a:t>оцінювання</a:t>
            </a:r>
            <a:r>
              <a:rPr lang="ru-RU" sz="2000" dirty="0"/>
              <a:t> </a:t>
            </a:r>
            <a:r>
              <a:rPr lang="ru-RU" sz="2000" dirty="0" err="1"/>
              <a:t>педагогічної</a:t>
            </a:r>
            <a:r>
              <a:rPr lang="ru-RU" sz="2000" dirty="0"/>
              <a:t> </a:t>
            </a:r>
            <a:r>
              <a:rPr lang="ru-RU" sz="2000" dirty="0" err="1"/>
              <a:t>діяльності</a:t>
            </a:r>
            <a:r>
              <a:rPr lang="ru-RU" sz="2000" dirty="0"/>
              <a:t> </a:t>
            </a:r>
            <a:r>
              <a:rPr lang="ru-RU" sz="2000" dirty="0" err="1"/>
              <a:t>педпрацівників</a:t>
            </a:r>
            <a:r>
              <a:rPr lang="ru-RU" sz="2000" dirty="0"/>
              <a:t> (ч.1 ст. 50 Закону </a:t>
            </a:r>
            <a:r>
              <a:rPr lang="ru-RU" sz="2000" dirty="0" err="1"/>
              <a:t>України</a:t>
            </a:r>
            <a:r>
              <a:rPr lang="ru-RU" sz="2000" dirty="0"/>
              <a:t> «Про </a:t>
            </a:r>
            <a:r>
              <a:rPr lang="ru-RU" sz="2000" dirty="0" err="1"/>
              <a:t>світу</a:t>
            </a:r>
            <a:r>
              <a:rPr lang="ru-RU" sz="2000" dirty="0"/>
              <a:t>»).</a:t>
            </a:r>
          </a:p>
        </p:txBody>
      </p:sp>
      <p:pic>
        <p:nvPicPr>
          <p:cNvPr id="5" name="object 6"/>
          <p:cNvPicPr/>
          <p:nvPr/>
        </p:nvPicPr>
        <p:blipFill>
          <a:blip r:embed="rId2" cstate="print"/>
          <a:stretch>
            <a:fillRect/>
          </a:stretch>
        </p:blipFill>
        <p:spPr>
          <a:xfrm>
            <a:off x="0" y="1708092"/>
            <a:ext cx="4662986" cy="2630691"/>
          </a:xfrm>
          <a:prstGeom prst="rect">
            <a:avLst/>
          </a:prstGeom>
        </p:spPr>
      </p:pic>
    </p:spTree>
    <p:extLst>
      <p:ext uri="{BB962C8B-B14F-4D97-AF65-F5344CB8AC3E}">
        <p14:creationId xmlns:p14="http://schemas.microsoft.com/office/powerpoint/2010/main" val="1924817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32729" y="1389829"/>
            <a:ext cx="5063271" cy="2677656"/>
          </a:xfrm>
          <a:prstGeom prst="rect">
            <a:avLst/>
          </a:prstGeom>
        </p:spPr>
        <p:txBody>
          <a:bodyPr wrap="square">
            <a:spAutoFit/>
          </a:bodyPr>
          <a:lstStyle/>
          <a:p>
            <a:pPr marL="342900" indent="-342900" latinLnBrk="0">
              <a:buFont typeface="Wingdings" panose="05000000000000000000" pitchFamily="2" charset="2"/>
              <a:buChar char="Ø"/>
            </a:pPr>
            <a:r>
              <a:rPr lang="ru-RU" sz="2400" b="1" dirty="0" err="1">
                <a:solidFill>
                  <a:srgbClr val="00B050"/>
                </a:solidFill>
              </a:rPr>
              <a:t>Керуй</a:t>
            </a:r>
            <a:r>
              <a:rPr lang="ru-RU" sz="2400" b="1" dirty="0">
                <a:solidFill>
                  <a:srgbClr val="00B050"/>
                </a:solidFill>
              </a:rPr>
              <a:t> </a:t>
            </a:r>
            <a:r>
              <a:rPr lang="ru-RU" sz="2400" b="1" dirty="0" err="1">
                <a:solidFill>
                  <a:srgbClr val="00B050"/>
                </a:solidFill>
              </a:rPr>
              <a:t>своїми</a:t>
            </a:r>
            <a:r>
              <a:rPr lang="ru-RU" sz="2400" b="1" dirty="0">
                <a:solidFill>
                  <a:srgbClr val="00B050"/>
                </a:solidFill>
              </a:rPr>
              <a:t> </a:t>
            </a:r>
            <a:r>
              <a:rPr lang="ru-RU" sz="2400" b="1" dirty="0" err="1">
                <a:solidFill>
                  <a:srgbClr val="00B050"/>
                </a:solidFill>
              </a:rPr>
              <a:t>очікуваннями</a:t>
            </a:r>
            <a:endParaRPr lang="ru-RU" sz="2400" b="1" dirty="0">
              <a:solidFill>
                <a:srgbClr val="00B050"/>
              </a:solidFill>
            </a:endParaRPr>
          </a:p>
          <a:p>
            <a:pPr marL="342900" indent="-342900" latinLnBrk="0">
              <a:buFont typeface="Wingdings" panose="05000000000000000000" pitchFamily="2" charset="2"/>
              <a:buChar char="Ø"/>
            </a:pPr>
            <a:r>
              <a:rPr lang="ru-RU" sz="2400" b="1" dirty="0" err="1">
                <a:solidFill>
                  <a:srgbClr val="00B050"/>
                </a:solidFill>
              </a:rPr>
              <a:t>Проактивно</a:t>
            </a:r>
            <a:r>
              <a:rPr lang="ru-RU" sz="2400" b="1" dirty="0">
                <a:solidFill>
                  <a:srgbClr val="00B050"/>
                </a:solidFill>
              </a:rPr>
              <a:t> </a:t>
            </a:r>
            <a:r>
              <a:rPr lang="ru-RU" sz="2400" b="1" dirty="0" err="1">
                <a:solidFill>
                  <a:srgbClr val="00B050"/>
                </a:solidFill>
              </a:rPr>
              <a:t>керуй</a:t>
            </a:r>
            <a:r>
              <a:rPr lang="ru-RU" sz="2400" b="1" dirty="0">
                <a:solidFill>
                  <a:srgbClr val="00B050"/>
                </a:solidFill>
              </a:rPr>
              <a:t> </a:t>
            </a:r>
            <a:r>
              <a:rPr lang="ru-RU" sz="2400" b="1" dirty="0" err="1">
                <a:solidFill>
                  <a:srgbClr val="00B050"/>
                </a:solidFill>
              </a:rPr>
              <a:t>своїм</a:t>
            </a:r>
            <a:r>
              <a:rPr lang="ru-RU" sz="2400" b="1" dirty="0">
                <a:solidFill>
                  <a:srgbClr val="00B050"/>
                </a:solidFill>
              </a:rPr>
              <a:t> </a:t>
            </a:r>
            <a:r>
              <a:rPr lang="ru-RU" sz="2400" b="1" dirty="0" err="1">
                <a:solidFill>
                  <a:srgbClr val="00B050"/>
                </a:solidFill>
              </a:rPr>
              <a:t>стресом</a:t>
            </a:r>
            <a:endParaRPr lang="ru-RU" sz="2400" b="1" dirty="0">
              <a:solidFill>
                <a:srgbClr val="00B050"/>
              </a:solidFill>
            </a:endParaRPr>
          </a:p>
          <a:p>
            <a:pPr marL="342900" indent="-342900" latinLnBrk="0">
              <a:buFont typeface="Wingdings" panose="05000000000000000000" pitchFamily="2" charset="2"/>
              <a:buChar char="Ø"/>
            </a:pPr>
            <a:r>
              <a:rPr lang="ru-RU" sz="2400" b="1" dirty="0">
                <a:solidFill>
                  <a:srgbClr val="00B050"/>
                </a:solidFill>
              </a:rPr>
              <a:t>Знай </a:t>
            </a:r>
            <a:r>
              <a:rPr lang="ru-RU" sz="2400" b="1" dirty="0" err="1">
                <a:solidFill>
                  <a:srgbClr val="00B050"/>
                </a:solidFill>
              </a:rPr>
              <a:t>свої</a:t>
            </a:r>
            <a:r>
              <a:rPr lang="ru-RU" sz="2400" b="1" dirty="0">
                <a:solidFill>
                  <a:srgbClr val="00B050"/>
                </a:solidFill>
              </a:rPr>
              <a:t> </a:t>
            </a:r>
            <a:r>
              <a:rPr lang="ru-RU" sz="2400" b="1" dirty="0" err="1">
                <a:solidFill>
                  <a:srgbClr val="00B050"/>
                </a:solidFill>
              </a:rPr>
              <a:t>тригери</a:t>
            </a:r>
            <a:endParaRPr lang="ru-RU" sz="2400" b="1" dirty="0">
              <a:solidFill>
                <a:srgbClr val="00B050"/>
              </a:solidFill>
            </a:endParaRPr>
          </a:p>
          <a:p>
            <a:pPr marL="342900" indent="-342900" latinLnBrk="0">
              <a:buFont typeface="Wingdings" panose="05000000000000000000" pitchFamily="2" charset="2"/>
              <a:buChar char="Ø"/>
            </a:pPr>
            <a:r>
              <a:rPr lang="ru-RU" sz="2400" b="1" dirty="0" err="1">
                <a:solidFill>
                  <a:srgbClr val="00B050"/>
                </a:solidFill>
              </a:rPr>
              <a:t>Відділяй</a:t>
            </a:r>
            <a:r>
              <a:rPr lang="ru-RU" sz="2400" b="1" dirty="0">
                <a:solidFill>
                  <a:srgbClr val="00B050"/>
                </a:solidFill>
              </a:rPr>
              <a:t> роботу </a:t>
            </a:r>
            <a:r>
              <a:rPr lang="ru-RU" sz="2400" b="1" dirty="0" err="1">
                <a:solidFill>
                  <a:srgbClr val="00B050"/>
                </a:solidFill>
              </a:rPr>
              <a:t>від</a:t>
            </a:r>
            <a:r>
              <a:rPr lang="ru-RU" sz="2400" b="1" dirty="0">
                <a:solidFill>
                  <a:srgbClr val="00B050"/>
                </a:solidFill>
              </a:rPr>
              <a:t> </a:t>
            </a:r>
            <a:r>
              <a:rPr lang="ru-RU" sz="2400" b="1" dirty="0" err="1">
                <a:solidFill>
                  <a:srgbClr val="00B050"/>
                </a:solidFill>
              </a:rPr>
              <a:t>побуту</a:t>
            </a:r>
            <a:endParaRPr lang="ru-RU" sz="2400" b="1" dirty="0">
              <a:solidFill>
                <a:srgbClr val="00B050"/>
              </a:solidFill>
            </a:endParaRPr>
          </a:p>
          <a:p>
            <a:pPr marL="342900" indent="-342900" latinLnBrk="0">
              <a:buFont typeface="Wingdings" panose="05000000000000000000" pitchFamily="2" charset="2"/>
              <a:buChar char="Ø"/>
            </a:pPr>
            <a:r>
              <a:rPr lang="ru-RU" sz="2400" b="1" dirty="0" err="1">
                <a:solidFill>
                  <a:srgbClr val="00B050"/>
                </a:solidFill>
              </a:rPr>
              <a:t>Спілкуйся</a:t>
            </a:r>
            <a:r>
              <a:rPr lang="ru-RU" sz="2400" b="1" dirty="0">
                <a:solidFill>
                  <a:srgbClr val="00B050"/>
                </a:solidFill>
              </a:rPr>
              <a:t> з собою та </a:t>
            </a:r>
            <a:r>
              <a:rPr lang="ru-RU" sz="2400" b="1" dirty="0" err="1">
                <a:solidFill>
                  <a:srgbClr val="00B050"/>
                </a:solidFill>
              </a:rPr>
              <a:t>іншими</a:t>
            </a:r>
            <a:endParaRPr lang="ru-RU" sz="2400" b="1" dirty="0">
              <a:solidFill>
                <a:srgbClr val="00B050"/>
              </a:solidFill>
            </a:endParaRPr>
          </a:p>
          <a:p>
            <a:pPr marL="342900" indent="-342900" latinLnBrk="0">
              <a:buFont typeface="Wingdings" panose="05000000000000000000" pitchFamily="2" charset="2"/>
              <a:buChar char="Ø"/>
            </a:pPr>
            <a:r>
              <a:rPr lang="ru-RU" sz="2400" b="1" dirty="0" err="1">
                <a:solidFill>
                  <a:srgbClr val="00B050"/>
                </a:solidFill>
              </a:rPr>
              <a:t>Підтримуй</a:t>
            </a:r>
            <a:r>
              <a:rPr lang="ru-RU" sz="2400" b="1" dirty="0">
                <a:solidFill>
                  <a:srgbClr val="00B050"/>
                </a:solidFill>
              </a:rPr>
              <a:t> </a:t>
            </a:r>
            <a:r>
              <a:rPr lang="ru-RU" sz="2400" b="1" dirty="0" err="1">
                <a:solidFill>
                  <a:srgbClr val="00B050"/>
                </a:solidFill>
              </a:rPr>
              <a:t>зв'язки</a:t>
            </a:r>
            <a:endParaRPr lang="ru-RU" sz="2400" b="1" dirty="0">
              <a:solidFill>
                <a:srgbClr val="00B050"/>
              </a:solidFill>
            </a:endParaRPr>
          </a:p>
          <a:p>
            <a:pPr marL="342900" indent="-342900" latinLnBrk="0">
              <a:buFont typeface="Wingdings" panose="05000000000000000000" pitchFamily="2" charset="2"/>
              <a:buChar char="Ø"/>
            </a:pPr>
            <a:r>
              <a:rPr lang="ru-RU" sz="2400" b="1" dirty="0" err="1">
                <a:solidFill>
                  <a:srgbClr val="00B050"/>
                </a:solidFill>
              </a:rPr>
              <a:t>Керуй</a:t>
            </a:r>
            <a:r>
              <a:rPr lang="ru-RU" sz="2400" b="1" dirty="0">
                <a:solidFill>
                  <a:srgbClr val="00B050"/>
                </a:solidFill>
              </a:rPr>
              <a:t> </a:t>
            </a:r>
            <a:r>
              <a:rPr lang="ru-RU" sz="2400" b="1" dirty="0" err="1">
                <a:solidFill>
                  <a:srgbClr val="00B050"/>
                </a:solidFill>
              </a:rPr>
              <a:t>тим</a:t>
            </a:r>
            <a:r>
              <a:rPr lang="ru-RU" sz="2400" b="1" dirty="0">
                <a:solidFill>
                  <a:srgbClr val="00B050"/>
                </a:solidFill>
              </a:rPr>
              <a:t>, </a:t>
            </a:r>
            <a:r>
              <a:rPr lang="ru-RU" sz="2400" b="1" dirty="0" err="1">
                <a:solidFill>
                  <a:srgbClr val="00B050"/>
                </a:solidFill>
              </a:rPr>
              <a:t>чим</a:t>
            </a:r>
            <a:r>
              <a:rPr lang="ru-RU" sz="2400" b="1" dirty="0">
                <a:solidFill>
                  <a:srgbClr val="00B050"/>
                </a:solidFill>
              </a:rPr>
              <a:t> </a:t>
            </a:r>
            <a:r>
              <a:rPr lang="ru-RU" sz="2400" b="1" dirty="0" err="1">
                <a:solidFill>
                  <a:srgbClr val="00B050"/>
                </a:solidFill>
              </a:rPr>
              <a:t>можеш</a:t>
            </a:r>
            <a:r>
              <a:rPr lang="ru-RU" sz="2400" b="1" dirty="0">
                <a:solidFill>
                  <a:srgbClr val="00B050"/>
                </a:solidFill>
              </a:rPr>
              <a:t> </a:t>
            </a:r>
          </a:p>
        </p:txBody>
      </p:sp>
      <p:pic>
        <p:nvPicPr>
          <p:cNvPr id="6" name="Рисунок 5"/>
          <p:cNvPicPr>
            <a:picLocks noChangeAspect="1"/>
          </p:cNvPicPr>
          <p:nvPr/>
        </p:nvPicPr>
        <p:blipFill>
          <a:blip r:embed="rId2"/>
          <a:stretch>
            <a:fillRect/>
          </a:stretch>
        </p:blipFill>
        <p:spPr>
          <a:xfrm>
            <a:off x="5108105" y="1787856"/>
            <a:ext cx="7083895" cy="4913195"/>
          </a:xfrm>
          <a:prstGeom prst="ellipse">
            <a:avLst/>
          </a:prstGeom>
          <a:ln>
            <a:noFill/>
          </a:ln>
          <a:effectLst>
            <a:softEdge rad="112500"/>
          </a:effectLst>
        </p:spPr>
      </p:pic>
    </p:spTree>
    <p:extLst>
      <p:ext uri="{BB962C8B-B14F-4D97-AF65-F5344CB8AC3E}">
        <p14:creationId xmlns:p14="http://schemas.microsoft.com/office/powerpoint/2010/main" val="3022079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238238" y="6134201"/>
            <a:ext cx="165735" cy="124554"/>
          </a:xfrm>
          <a:prstGeom prst="rect">
            <a:avLst/>
          </a:prstGeom>
        </p:spPr>
        <p:txBody>
          <a:bodyPr vert="horz" wrap="square" lIns="0" tIns="9049" rIns="0" bIns="0" rtlCol="0">
            <a:spAutoFit/>
          </a:bodyPr>
          <a:lstStyle/>
          <a:p>
            <a:pPr marL="9525">
              <a:spcBef>
                <a:spcPts val="71"/>
              </a:spcBef>
            </a:pPr>
            <a:r>
              <a:rPr sz="750" spc="-8" dirty="0">
                <a:latin typeface="Arial MT"/>
                <a:cs typeface="Arial MT"/>
              </a:rPr>
              <a:t>36</a:t>
            </a:r>
            <a:endParaRPr sz="750">
              <a:latin typeface="Arial MT"/>
              <a:cs typeface="Arial MT"/>
            </a:endParaRPr>
          </a:p>
        </p:txBody>
      </p:sp>
      <p:pic>
        <p:nvPicPr>
          <p:cNvPr id="4" name="object 4"/>
          <p:cNvPicPr/>
          <p:nvPr/>
        </p:nvPicPr>
        <p:blipFill>
          <a:blip r:embed="rId2" cstate="print"/>
          <a:stretch>
            <a:fillRect/>
          </a:stretch>
        </p:blipFill>
        <p:spPr>
          <a:xfrm>
            <a:off x="1849373" y="360791"/>
            <a:ext cx="9760989" cy="6300068"/>
          </a:xfrm>
          <a:prstGeom prst="rect">
            <a:avLst/>
          </a:prstGeom>
        </p:spPr>
      </p:pic>
    </p:spTree>
    <p:extLst>
      <p:ext uri="{BB962C8B-B14F-4D97-AF65-F5344CB8AC3E}">
        <p14:creationId xmlns:p14="http://schemas.microsoft.com/office/powerpoint/2010/main" val="813998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8EE9D4C2-6D48-4A83-8EA6-54EB08253BD8}"/>
              </a:ext>
            </a:extLst>
          </p:cNvPr>
          <p:cNvSpPr>
            <a:spLocks noGrp="1"/>
          </p:cNvSpPr>
          <p:nvPr>
            <p:ph type="title"/>
          </p:nvPr>
        </p:nvSpPr>
        <p:spPr>
          <a:xfrm>
            <a:off x="2357842" y="29680"/>
            <a:ext cx="9144347" cy="780184"/>
          </a:xfrm>
        </p:spPr>
        <p:txBody>
          <a:bodyPr/>
          <a:lstStyle/>
          <a:p>
            <a:r>
              <a:rPr lang="uk-UA" b="1" dirty="0">
                <a:solidFill>
                  <a:srgbClr val="1F464B"/>
                </a:solidFill>
              </a:rPr>
              <a:t>Нормативно-правове забезпечення</a:t>
            </a:r>
            <a:endParaRPr lang="ru-RU" b="1" dirty="0">
              <a:solidFill>
                <a:srgbClr val="1F464B"/>
              </a:solidFill>
            </a:endParaRPr>
          </a:p>
        </p:txBody>
      </p:sp>
      <p:sp>
        <p:nvSpPr>
          <p:cNvPr id="5" name="Блок-схема: знак завершения 4"/>
          <p:cNvSpPr/>
          <p:nvPr/>
        </p:nvSpPr>
        <p:spPr>
          <a:xfrm>
            <a:off x="881335" y="850930"/>
            <a:ext cx="10503903" cy="639060"/>
          </a:xfrm>
          <a:prstGeom prst="flowChartTerminator">
            <a:avLst/>
          </a:prstGeom>
          <a:solidFill>
            <a:schemeClr val="accent6">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lvl="0"/>
            <a:r>
              <a:rPr lang="ru-RU" sz="2000" dirty="0">
                <a:solidFill>
                  <a:prstClr val="black"/>
                </a:solidFill>
              </a:rPr>
              <a:t>Закон </a:t>
            </a:r>
            <a:r>
              <a:rPr lang="ru-RU" sz="2000" dirty="0" err="1">
                <a:solidFill>
                  <a:prstClr val="black"/>
                </a:solidFill>
              </a:rPr>
              <a:t>України</a:t>
            </a:r>
            <a:r>
              <a:rPr lang="ru-RU" sz="2000" dirty="0">
                <a:solidFill>
                  <a:prstClr val="black"/>
                </a:solidFill>
              </a:rPr>
              <a:t> «Про </a:t>
            </a:r>
            <a:r>
              <a:rPr lang="ru-RU" sz="2000" dirty="0" err="1">
                <a:solidFill>
                  <a:prstClr val="black"/>
                </a:solidFill>
              </a:rPr>
              <a:t>освіту</a:t>
            </a:r>
            <a:r>
              <a:rPr lang="ru-RU" sz="2000" dirty="0">
                <a:solidFill>
                  <a:prstClr val="black"/>
                </a:solidFill>
              </a:rPr>
              <a:t>», </a:t>
            </a:r>
            <a:r>
              <a:rPr lang="ru-RU" sz="2000" dirty="0" err="1">
                <a:solidFill>
                  <a:prstClr val="black"/>
                </a:solidFill>
              </a:rPr>
              <a:t>стаття</a:t>
            </a:r>
            <a:r>
              <a:rPr lang="ru-RU" sz="2000" dirty="0">
                <a:solidFill>
                  <a:prstClr val="black"/>
                </a:solidFill>
              </a:rPr>
              <a:t> 50, </a:t>
            </a:r>
            <a:r>
              <a:rPr lang="ru-RU" sz="2000" dirty="0" err="1">
                <a:solidFill>
                  <a:prstClr val="black"/>
                </a:solidFill>
              </a:rPr>
              <a:t>частина</a:t>
            </a:r>
            <a:r>
              <a:rPr lang="ru-RU" sz="2000" dirty="0">
                <a:solidFill>
                  <a:prstClr val="black"/>
                </a:solidFill>
              </a:rPr>
              <a:t> 5 </a:t>
            </a:r>
            <a:r>
              <a:rPr lang="ru-RU" sz="2000" dirty="0" err="1">
                <a:solidFill>
                  <a:prstClr val="black"/>
                </a:solidFill>
              </a:rPr>
              <a:t>статті</a:t>
            </a:r>
            <a:r>
              <a:rPr lang="ru-RU" sz="2000" dirty="0">
                <a:solidFill>
                  <a:prstClr val="black"/>
                </a:solidFill>
              </a:rPr>
              <a:t> 58, </a:t>
            </a:r>
            <a:r>
              <a:rPr lang="ru-RU" sz="2000" dirty="0" err="1">
                <a:solidFill>
                  <a:prstClr val="black"/>
                </a:solidFill>
              </a:rPr>
              <a:t>стаття</a:t>
            </a:r>
            <a:r>
              <a:rPr lang="ru-RU" sz="2000" dirty="0">
                <a:solidFill>
                  <a:prstClr val="black"/>
                </a:solidFill>
              </a:rPr>
              <a:t> 59</a:t>
            </a:r>
          </a:p>
        </p:txBody>
      </p:sp>
      <p:sp>
        <p:nvSpPr>
          <p:cNvPr id="6" name="Блок-схема: знак завершения 5"/>
          <p:cNvSpPr/>
          <p:nvPr/>
        </p:nvSpPr>
        <p:spPr>
          <a:xfrm>
            <a:off x="95533" y="1722240"/>
            <a:ext cx="10503903" cy="685144"/>
          </a:xfrm>
          <a:prstGeom prst="flowChartTerminator">
            <a:avLst/>
          </a:prstGeom>
          <a:solidFill>
            <a:schemeClr val="accent4">
              <a:lumMod val="40000"/>
              <a:lumOff val="60000"/>
            </a:schemeClr>
          </a:solidFill>
          <a:ln w="19050">
            <a:solidFill>
              <a:srgbClr val="3C9A74"/>
            </a:solidFill>
          </a:ln>
          <a:effectLst>
            <a:innerShdw blurRad="63500" dist="50800" dir="135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lvl="0"/>
            <a:r>
              <a:rPr lang="ru-RU" sz="2000" dirty="0">
                <a:solidFill>
                  <a:prstClr val="black"/>
                </a:solidFill>
              </a:rPr>
              <a:t>Закон </a:t>
            </a:r>
            <a:r>
              <a:rPr lang="ru-RU" sz="2000" dirty="0" err="1">
                <a:solidFill>
                  <a:prstClr val="black"/>
                </a:solidFill>
              </a:rPr>
              <a:t>України</a:t>
            </a:r>
            <a:r>
              <a:rPr lang="ru-RU" sz="2000" dirty="0">
                <a:solidFill>
                  <a:prstClr val="black"/>
                </a:solidFill>
              </a:rPr>
              <a:t> «Про </a:t>
            </a:r>
            <a:r>
              <a:rPr lang="ru-RU" sz="2000" dirty="0" err="1">
                <a:solidFill>
                  <a:prstClr val="black"/>
                </a:solidFill>
              </a:rPr>
              <a:t>повну</a:t>
            </a:r>
            <a:r>
              <a:rPr lang="ru-RU" sz="2000" dirty="0">
                <a:solidFill>
                  <a:prstClr val="black"/>
                </a:solidFill>
              </a:rPr>
              <a:t> </a:t>
            </a:r>
            <a:r>
              <a:rPr lang="ru-RU" sz="2000" dirty="0" err="1">
                <a:solidFill>
                  <a:prstClr val="black"/>
                </a:solidFill>
              </a:rPr>
              <a:t>загальну</a:t>
            </a:r>
            <a:r>
              <a:rPr lang="ru-RU" sz="2000" dirty="0">
                <a:solidFill>
                  <a:prstClr val="black"/>
                </a:solidFill>
              </a:rPr>
              <a:t> </a:t>
            </a:r>
            <a:r>
              <a:rPr lang="ru-RU" sz="2000" dirty="0" err="1">
                <a:solidFill>
                  <a:prstClr val="black"/>
                </a:solidFill>
              </a:rPr>
              <a:t>середню</a:t>
            </a:r>
            <a:r>
              <a:rPr lang="ru-RU" sz="2000" dirty="0">
                <a:solidFill>
                  <a:prstClr val="black"/>
                </a:solidFill>
              </a:rPr>
              <a:t> </a:t>
            </a:r>
            <a:r>
              <a:rPr lang="ru-RU" sz="2000" dirty="0" err="1">
                <a:solidFill>
                  <a:prstClr val="black"/>
                </a:solidFill>
              </a:rPr>
              <a:t>освіту</a:t>
            </a:r>
            <a:r>
              <a:rPr lang="ru-RU" sz="2000" dirty="0">
                <a:solidFill>
                  <a:prstClr val="black"/>
                </a:solidFill>
              </a:rPr>
              <a:t>», </a:t>
            </a:r>
            <a:r>
              <a:rPr lang="ru-RU" sz="2000" dirty="0" err="1">
                <a:solidFill>
                  <a:prstClr val="black"/>
                </a:solidFill>
              </a:rPr>
              <a:t>стаття</a:t>
            </a:r>
            <a:r>
              <a:rPr lang="ru-RU" sz="2000" dirty="0">
                <a:solidFill>
                  <a:prstClr val="black"/>
                </a:solidFill>
              </a:rPr>
              <a:t> 48, </a:t>
            </a:r>
            <a:r>
              <a:rPr lang="ru-RU" sz="2000" dirty="0" err="1">
                <a:solidFill>
                  <a:prstClr val="black"/>
                </a:solidFill>
              </a:rPr>
              <a:t>стаття</a:t>
            </a:r>
            <a:r>
              <a:rPr lang="ru-RU" sz="2000" dirty="0">
                <a:solidFill>
                  <a:prstClr val="black"/>
                </a:solidFill>
              </a:rPr>
              <a:t> 51</a:t>
            </a:r>
          </a:p>
        </p:txBody>
      </p:sp>
      <p:sp>
        <p:nvSpPr>
          <p:cNvPr id="7" name="Блок-схема: знак завершения 6"/>
          <p:cNvSpPr/>
          <p:nvPr/>
        </p:nvSpPr>
        <p:spPr>
          <a:xfrm>
            <a:off x="409433" y="5268036"/>
            <a:ext cx="11782567" cy="1310185"/>
          </a:xfrm>
          <a:prstGeom prst="flowChartTerminator">
            <a:avLst/>
          </a:prstGeom>
          <a:solidFill>
            <a:schemeClr val="accent6">
              <a:lumMod val="40000"/>
              <a:lumOff val="60000"/>
            </a:schemeClr>
          </a:solidFill>
          <a:ln w="19050">
            <a:solidFill>
              <a:srgbClr val="3C9A74"/>
            </a:solidFill>
          </a:ln>
          <a:effectLst>
            <a:innerShdw blurRad="63500" dist="50800" dir="135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lvl="0"/>
            <a:r>
              <a:rPr lang="ru-RU" sz="2000" dirty="0" err="1">
                <a:solidFill>
                  <a:prstClr val="black"/>
                </a:solidFill>
              </a:rPr>
              <a:t>Положення</a:t>
            </a:r>
            <a:r>
              <a:rPr lang="ru-RU" sz="2000" dirty="0">
                <a:solidFill>
                  <a:prstClr val="black"/>
                </a:solidFill>
              </a:rPr>
              <a:t> про </a:t>
            </a:r>
            <a:r>
              <a:rPr lang="ru-RU" sz="2000" dirty="0" err="1">
                <a:solidFill>
                  <a:prstClr val="black"/>
                </a:solidFill>
              </a:rPr>
              <a:t>атестацію</a:t>
            </a:r>
            <a:r>
              <a:rPr lang="ru-RU" sz="2000" dirty="0">
                <a:solidFill>
                  <a:prstClr val="black"/>
                </a:solidFill>
              </a:rPr>
              <a:t> </a:t>
            </a:r>
            <a:r>
              <a:rPr lang="ru-RU" sz="2000" dirty="0" err="1">
                <a:solidFill>
                  <a:prstClr val="black"/>
                </a:solidFill>
              </a:rPr>
              <a:t>педагогічних</a:t>
            </a:r>
            <a:r>
              <a:rPr lang="ru-RU" sz="2000" dirty="0">
                <a:solidFill>
                  <a:prstClr val="black"/>
                </a:solidFill>
              </a:rPr>
              <a:t> </a:t>
            </a:r>
            <a:r>
              <a:rPr lang="ru-RU" sz="2000" dirty="0" err="1">
                <a:solidFill>
                  <a:prstClr val="black"/>
                </a:solidFill>
              </a:rPr>
              <a:t>працівників</a:t>
            </a:r>
            <a:r>
              <a:rPr lang="ru-RU" sz="2000" dirty="0">
                <a:solidFill>
                  <a:prstClr val="black"/>
                </a:solidFill>
              </a:rPr>
              <a:t> </a:t>
            </a:r>
            <a:r>
              <a:rPr lang="ru-RU" sz="2000" dirty="0" err="1">
                <a:solidFill>
                  <a:prstClr val="black"/>
                </a:solidFill>
              </a:rPr>
              <a:t>затверджене</a:t>
            </a:r>
            <a:r>
              <a:rPr lang="ru-RU" sz="2000" dirty="0">
                <a:solidFill>
                  <a:prstClr val="black"/>
                </a:solidFill>
              </a:rPr>
              <a:t> наказом </a:t>
            </a:r>
            <a:r>
              <a:rPr lang="ru-RU" sz="2000" dirty="0" err="1">
                <a:solidFill>
                  <a:prstClr val="black"/>
                </a:solidFill>
              </a:rPr>
              <a:t>Міністерства</a:t>
            </a:r>
            <a:r>
              <a:rPr lang="ru-RU" sz="2000" dirty="0">
                <a:solidFill>
                  <a:prstClr val="black"/>
                </a:solidFill>
              </a:rPr>
              <a:t>  </a:t>
            </a:r>
            <a:r>
              <a:rPr lang="ru-RU" sz="2000" dirty="0" err="1">
                <a:solidFill>
                  <a:prstClr val="black"/>
                </a:solidFill>
              </a:rPr>
              <a:t>освіти</a:t>
            </a:r>
            <a:r>
              <a:rPr lang="ru-RU" sz="2000" dirty="0">
                <a:solidFill>
                  <a:prstClr val="black"/>
                </a:solidFill>
              </a:rPr>
              <a:t> і науки </a:t>
            </a:r>
            <a:r>
              <a:rPr lang="ru-RU" sz="2000" dirty="0" err="1">
                <a:solidFill>
                  <a:prstClr val="black"/>
                </a:solidFill>
              </a:rPr>
              <a:t>України</a:t>
            </a:r>
            <a:r>
              <a:rPr lang="ru-RU" sz="2000" dirty="0">
                <a:solidFill>
                  <a:prstClr val="black"/>
                </a:solidFill>
              </a:rPr>
              <a:t> </a:t>
            </a:r>
            <a:r>
              <a:rPr lang="ru-RU" sz="2000" dirty="0" err="1">
                <a:solidFill>
                  <a:prstClr val="black"/>
                </a:solidFill>
              </a:rPr>
              <a:t>від</a:t>
            </a:r>
            <a:r>
              <a:rPr lang="ru-RU" sz="2000" dirty="0">
                <a:solidFill>
                  <a:prstClr val="black"/>
                </a:solidFill>
              </a:rPr>
              <a:t> 09 </a:t>
            </a:r>
            <a:r>
              <a:rPr lang="ru-RU" sz="2000" dirty="0" err="1">
                <a:solidFill>
                  <a:prstClr val="black"/>
                </a:solidFill>
              </a:rPr>
              <a:t>вересня</a:t>
            </a:r>
            <a:r>
              <a:rPr lang="ru-RU" sz="2000" dirty="0">
                <a:solidFill>
                  <a:prstClr val="black"/>
                </a:solidFill>
              </a:rPr>
              <a:t> 2022 року № 805, </a:t>
            </a:r>
            <a:r>
              <a:rPr lang="ru-RU" sz="2000" dirty="0" err="1">
                <a:solidFill>
                  <a:prstClr val="black"/>
                </a:solidFill>
              </a:rPr>
              <a:t>зареєстровано</a:t>
            </a:r>
            <a:r>
              <a:rPr lang="ru-RU" sz="2000" dirty="0">
                <a:solidFill>
                  <a:prstClr val="black"/>
                </a:solidFill>
              </a:rPr>
              <a:t> в </a:t>
            </a:r>
            <a:r>
              <a:rPr lang="ru-RU" sz="2000" dirty="0" err="1">
                <a:solidFill>
                  <a:prstClr val="black"/>
                </a:solidFill>
              </a:rPr>
              <a:t>Міністерстві</a:t>
            </a:r>
            <a:r>
              <a:rPr lang="ru-RU" sz="2000" dirty="0">
                <a:solidFill>
                  <a:prstClr val="black"/>
                </a:solidFill>
              </a:rPr>
              <a:t>  </a:t>
            </a:r>
            <a:r>
              <a:rPr lang="ru-RU" sz="2000" dirty="0" err="1">
                <a:solidFill>
                  <a:prstClr val="black"/>
                </a:solidFill>
              </a:rPr>
              <a:t>юстиції</a:t>
            </a:r>
            <a:r>
              <a:rPr lang="ru-RU" sz="2000" dirty="0">
                <a:solidFill>
                  <a:prstClr val="black"/>
                </a:solidFill>
              </a:rPr>
              <a:t> </a:t>
            </a:r>
            <a:r>
              <a:rPr lang="ru-RU" sz="2000" dirty="0" err="1">
                <a:solidFill>
                  <a:prstClr val="black"/>
                </a:solidFill>
              </a:rPr>
              <a:t>України</a:t>
            </a:r>
            <a:r>
              <a:rPr lang="ru-RU" sz="2000" dirty="0">
                <a:solidFill>
                  <a:prstClr val="black"/>
                </a:solidFill>
              </a:rPr>
              <a:t> 21 </a:t>
            </a:r>
            <a:r>
              <a:rPr lang="ru-RU" sz="2000" dirty="0" err="1">
                <a:solidFill>
                  <a:prstClr val="black"/>
                </a:solidFill>
              </a:rPr>
              <a:t>грудня</a:t>
            </a:r>
            <a:r>
              <a:rPr lang="ru-RU" sz="2000" dirty="0">
                <a:solidFill>
                  <a:prstClr val="black"/>
                </a:solidFill>
              </a:rPr>
              <a:t> 2022 р. за № 1649/38985</a:t>
            </a:r>
          </a:p>
        </p:txBody>
      </p:sp>
      <p:sp>
        <p:nvSpPr>
          <p:cNvPr id="8" name="Блок-схема: знак завершения 7"/>
          <p:cNvSpPr/>
          <p:nvPr/>
        </p:nvSpPr>
        <p:spPr>
          <a:xfrm>
            <a:off x="95534" y="2664554"/>
            <a:ext cx="11245756" cy="1102230"/>
          </a:xfrm>
          <a:prstGeom prst="flowChartTerminator">
            <a:avLst/>
          </a:prstGeom>
          <a:solidFill>
            <a:schemeClr val="accent6">
              <a:lumMod val="40000"/>
              <a:lumOff val="60000"/>
            </a:schemeClr>
          </a:solidFill>
          <a:ln w="19050">
            <a:solidFill>
              <a:srgbClr val="3C9A74"/>
            </a:solidFill>
          </a:ln>
          <a:effectLst>
            <a:innerShdw blurRad="63500" dist="50800" dir="135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lvl="0"/>
            <a:endParaRPr lang="ru-RU" sz="2000" dirty="0">
              <a:solidFill>
                <a:prstClr val="black"/>
              </a:solidFill>
            </a:endParaRPr>
          </a:p>
          <a:p>
            <a:pPr lvl="0"/>
            <a:r>
              <a:rPr lang="ru-RU" sz="2000" dirty="0">
                <a:solidFill>
                  <a:prstClr val="black"/>
                </a:solidFill>
              </a:rPr>
              <a:t>Постанова </a:t>
            </a:r>
            <a:r>
              <a:rPr lang="ru-RU" sz="2000" dirty="0" err="1">
                <a:solidFill>
                  <a:prstClr val="black"/>
                </a:solidFill>
              </a:rPr>
              <a:t>Кабінету</a:t>
            </a:r>
            <a:r>
              <a:rPr lang="ru-RU" sz="2000" dirty="0">
                <a:solidFill>
                  <a:prstClr val="black"/>
                </a:solidFill>
              </a:rPr>
              <a:t> </a:t>
            </a:r>
            <a:r>
              <a:rPr lang="ru-RU" sz="2000" dirty="0" err="1">
                <a:solidFill>
                  <a:prstClr val="black"/>
                </a:solidFill>
              </a:rPr>
              <a:t>Міністрів</a:t>
            </a:r>
            <a:r>
              <a:rPr lang="ru-RU" sz="2000" dirty="0">
                <a:solidFill>
                  <a:prstClr val="black"/>
                </a:solidFill>
              </a:rPr>
              <a:t> </a:t>
            </a:r>
            <a:r>
              <a:rPr lang="ru-RU" sz="2000" dirty="0" err="1">
                <a:solidFill>
                  <a:prstClr val="black"/>
                </a:solidFill>
              </a:rPr>
              <a:t>України</a:t>
            </a:r>
            <a:r>
              <a:rPr lang="ru-RU" sz="2000" dirty="0">
                <a:solidFill>
                  <a:prstClr val="black"/>
                </a:solidFill>
              </a:rPr>
              <a:t> </a:t>
            </a:r>
            <a:r>
              <a:rPr lang="ru-RU" sz="2000" dirty="0" err="1">
                <a:solidFill>
                  <a:prstClr val="black"/>
                </a:solidFill>
              </a:rPr>
              <a:t>від</a:t>
            </a:r>
            <a:r>
              <a:rPr lang="ru-RU" sz="2000" dirty="0">
                <a:solidFill>
                  <a:prstClr val="black"/>
                </a:solidFill>
              </a:rPr>
              <a:t> 23 </a:t>
            </a:r>
            <a:r>
              <a:rPr lang="ru-RU" sz="2000" dirty="0" err="1">
                <a:solidFill>
                  <a:prstClr val="black"/>
                </a:solidFill>
              </a:rPr>
              <a:t>грудня</a:t>
            </a:r>
            <a:r>
              <a:rPr lang="ru-RU" sz="2000" dirty="0">
                <a:solidFill>
                  <a:prstClr val="black"/>
                </a:solidFill>
              </a:rPr>
              <a:t> 2015 року № 1109 «Про </a:t>
            </a:r>
            <a:r>
              <a:rPr lang="ru-RU" sz="2000" dirty="0" err="1">
                <a:solidFill>
                  <a:prstClr val="black"/>
                </a:solidFill>
              </a:rPr>
              <a:t>затвердження</a:t>
            </a:r>
            <a:r>
              <a:rPr lang="ru-RU" sz="2000" dirty="0">
                <a:solidFill>
                  <a:prstClr val="black"/>
                </a:solidFill>
              </a:rPr>
              <a:t> </a:t>
            </a:r>
            <a:r>
              <a:rPr lang="ru-RU" sz="2000" dirty="0" err="1">
                <a:solidFill>
                  <a:prstClr val="black"/>
                </a:solidFill>
              </a:rPr>
              <a:t>переліку</a:t>
            </a:r>
            <a:r>
              <a:rPr lang="ru-RU" sz="2000" dirty="0">
                <a:solidFill>
                  <a:prstClr val="black"/>
                </a:solidFill>
              </a:rPr>
              <a:t> </a:t>
            </a:r>
            <a:r>
              <a:rPr lang="ru-RU" sz="2000" dirty="0" err="1">
                <a:solidFill>
                  <a:prstClr val="black"/>
                </a:solidFill>
              </a:rPr>
              <a:t>кваліфікаційних</a:t>
            </a:r>
            <a:r>
              <a:rPr lang="ru-RU" sz="2000" dirty="0">
                <a:solidFill>
                  <a:prstClr val="black"/>
                </a:solidFill>
              </a:rPr>
              <a:t> </a:t>
            </a:r>
            <a:r>
              <a:rPr lang="ru-RU" sz="2000" dirty="0" err="1">
                <a:solidFill>
                  <a:prstClr val="black"/>
                </a:solidFill>
              </a:rPr>
              <a:t>категорій</a:t>
            </a:r>
            <a:r>
              <a:rPr lang="ru-RU" sz="2000" dirty="0">
                <a:solidFill>
                  <a:prstClr val="black"/>
                </a:solidFill>
              </a:rPr>
              <a:t> і </a:t>
            </a:r>
            <a:r>
              <a:rPr lang="ru-RU" sz="2000" dirty="0" err="1">
                <a:solidFill>
                  <a:prstClr val="black"/>
                </a:solidFill>
              </a:rPr>
              <a:t>педагогічних</a:t>
            </a:r>
            <a:r>
              <a:rPr lang="ru-RU" sz="2000" dirty="0">
                <a:solidFill>
                  <a:prstClr val="black"/>
                </a:solidFill>
              </a:rPr>
              <a:t> </a:t>
            </a:r>
            <a:r>
              <a:rPr lang="ru-RU" sz="2000" dirty="0" err="1">
                <a:solidFill>
                  <a:prstClr val="black"/>
                </a:solidFill>
              </a:rPr>
              <a:t>звань</a:t>
            </a:r>
            <a:r>
              <a:rPr lang="ru-RU" sz="2000" dirty="0">
                <a:solidFill>
                  <a:prstClr val="black"/>
                </a:solidFill>
              </a:rPr>
              <a:t> </a:t>
            </a:r>
            <a:r>
              <a:rPr lang="ru-RU" sz="2000" dirty="0" err="1">
                <a:solidFill>
                  <a:prstClr val="black"/>
                </a:solidFill>
              </a:rPr>
              <a:t>педагогічних</a:t>
            </a:r>
            <a:r>
              <a:rPr lang="ru-RU" sz="2000" dirty="0">
                <a:solidFill>
                  <a:prstClr val="black"/>
                </a:solidFill>
              </a:rPr>
              <a:t> </a:t>
            </a:r>
            <a:r>
              <a:rPr lang="ru-RU" sz="2000" dirty="0" err="1">
                <a:solidFill>
                  <a:prstClr val="black"/>
                </a:solidFill>
              </a:rPr>
              <a:t>працівників</a:t>
            </a:r>
            <a:r>
              <a:rPr lang="ru-RU" sz="2000" dirty="0">
                <a:solidFill>
                  <a:prstClr val="black"/>
                </a:solidFill>
              </a:rPr>
              <a:t>»</a:t>
            </a:r>
          </a:p>
          <a:p>
            <a:pPr lvl="0"/>
            <a:endParaRPr lang="ru-RU" sz="2000" dirty="0">
              <a:solidFill>
                <a:prstClr val="black"/>
              </a:solidFill>
            </a:endParaRPr>
          </a:p>
        </p:txBody>
      </p:sp>
      <p:sp>
        <p:nvSpPr>
          <p:cNvPr id="9" name="Блок-схема: знак завершения 8"/>
          <p:cNvSpPr/>
          <p:nvPr/>
        </p:nvSpPr>
        <p:spPr>
          <a:xfrm>
            <a:off x="1091821" y="3907020"/>
            <a:ext cx="11100179" cy="1224538"/>
          </a:xfrm>
          <a:prstGeom prst="flowChartTerminator">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r>
              <a:rPr lang="ru-RU" sz="2000" dirty="0">
                <a:solidFill>
                  <a:prstClr val="black"/>
                </a:solidFill>
              </a:rPr>
              <a:t>Постанова </a:t>
            </a:r>
            <a:r>
              <a:rPr lang="ru-RU" sz="2000" dirty="0" err="1">
                <a:solidFill>
                  <a:prstClr val="black"/>
                </a:solidFill>
              </a:rPr>
              <a:t>Кабінету</a:t>
            </a:r>
            <a:r>
              <a:rPr lang="ru-RU" sz="2000" dirty="0">
                <a:solidFill>
                  <a:prstClr val="black"/>
                </a:solidFill>
              </a:rPr>
              <a:t> </a:t>
            </a:r>
            <a:r>
              <a:rPr lang="ru-RU" sz="2000" dirty="0" err="1">
                <a:solidFill>
                  <a:prstClr val="black"/>
                </a:solidFill>
              </a:rPr>
              <a:t>Міністрів</a:t>
            </a:r>
            <a:r>
              <a:rPr lang="ru-RU" sz="2000" dirty="0">
                <a:solidFill>
                  <a:prstClr val="black"/>
                </a:solidFill>
              </a:rPr>
              <a:t> </a:t>
            </a:r>
            <a:r>
              <a:rPr lang="ru-RU" sz="2000" dirty="0" err="1">
                <a:solidFill>
                  <a:prstClr val="black"/>
                </a:solidFill>
              </a:rPr>
              <a:t>України</a:t>
            </a:r>
            <a:r>
              <a:rPr lang="ru-RU" sz="2000" dirty="0">
                <a:solidFill>
                  <a:prstClr val="black"/>
                </a:solidFill>
              </a:rPr>
              <a:t> </a:t>
            </a:r>
            <a:r>
              <a:rPr lang="ru-RU" sz="2000" dirty="0" err="1">
                <a:solidFill>
                  <a:prstClr val="black"/>
                </a:solidFill>
              </a:rPr>
              <a:t>від</a:t>
            </a:r>
            <a:r>
              <a:rPr lang="ru-RU" sz="2000" dirty="0">
                <a:solidFill>
                  <a:prstClr val="black"/>
                </a:solidFill>
              </a:rPr>
              <a:t> 21серпня 2019 №800 «</a:t>
            </a:r>
            <a:r>
              <a:rPr lang="ru-RU" sz="2000" dirty="0" err="1">
                <a:solidFill>
                  <a:prstClr val="black"/>
                </a:solidFill>
              </a:rPr>
              <a:t>Деякі</a:t>
            </a:r>
            <a:r>
              <a:rPr lang="ru-RU" sz="2000" dirty="0">
                <a:solidFill>
                  <a:prstClr val="black"/>
                </a:solidFill>
              </a:rPr>
              <a:t> </a:t>
            </a:r>
            <a:r>
              <a:rPr lang="ru-RU" sz="2000" dirty="0" err="1">
                <a:solidFill>
                  <a:prstClr val="black"/>
                </a:solidFill>
              </a:rPr>
              <a:t>питання</a:t>
            </a:r>
            <a:r>
              <a:rPr lang="ru-RU" sz="2000" dirty="0">
                <a:solidFill>
                  <a:prstClr val="black"/>
                </a:solidFill>
              </a:rPr>
              <a:t> </a:t>
            </a:r>
            <a:r>
              <a:rPr lang="ru-RU" sz="2000" dirty="0" err="1">
                <a:solidFill>
                  <a:prstClr val="black"/>
                </a:solidFill>
              </a:rPr>
              <a:t>підвищення</a:t>
            </a:r>
            <a:r>
              <a:rPr lang="ru-RU" sz="2000" dirty="0">
                <a:solidFill>
                  <a:prstClr val="black"/>
                </a:solidFill>
              </a:rPr>
              <a:t> </a:t>
            </a:r>
            <a:r>
              <a:rPr lang="ru-RU" sz="2000" dirty="0" err="1">
                <a:solidFill>
                  <a:prstClr val="black"/>
                </a:solidFill>
              </a:rPr>
              <a:t>кваліфікації</a:t>
            </a:r>
            <a:r>
              <a:rPr lang="ru-RU" sz="2000" dirty="0">
                <a:solidFill>
                  <a:prstClr val="black"/>
                </a:solidFill>
              </a:rPr>
              <a:t> </a:t>
            </a:r>
            <a:r>
              <a:rPr lang="ru-RU" sz="2000" dirty="0" err="1">
                <a:solidFill>
                  <a:prstClr val="black"/>
                </a:solidFill>
              </a:rPr>
              <a:t>педагогічних</a:t>
            </a:r>
            <a:r>
              <a:rPr lang="ru-RU" sz="2000" dirty="0">
                <a:solidFill>
                  <a:prstClr val="black"/>
                </a:solidFill>
              </a:rPr>
              <a:t> і </a:t>
            </a:r>
            <a:r>
              <a:rPr lang="ru-RU" sz="2000" dirty="0" err="1">
                <a:solidFill>
                  <a:prstClr val="black"/>
                </a:solidFill>
              </a:rPr>
              <a:t>науково-педагогічних</a:t>
            </a:r>
            <a:r>
              <a:rPr lang="ru-RU" sz="2000" dirty="0">
                <a:solidFill>
                  <a:prstClr val="black"/>
                </a:solidFill>
              </a:rPr>
              <a:t> </a:t>
            </a:r>
            <a:r>
              <a:rPr lang="ru-RU" sz="2000" dirty="0" err="1">
                <a:solidFill>
                  <a:prstClr val="black"/>
                </a:solidFill>
              </a:rPr>
              <a:t>працівників</a:t>
            </a:r>
            <a:r>
              <a:rPr lang="ru-RU" sz="2000" dirty="0">
                <a:solidFill>
                  <a:prstClr val="black"/>
                </a:solidFill>
              </a:rPr>
              <a:t>»</a:t>
            </a:r>
          </a:p>
        </p:txBody>
      </p:sp>
    </p:spTree>
    <p:extLst>
      <p:ext uri="{BB962C8B-B14F-4D97-AF65-F5344CB8AC3E}">
        <p14:creationId xmlns:p14="http://schemas.microsoft.com/office/powerpoint/2010/main" val="371045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530108288"/>
              </p:ext>
            </p:extLst>
          </p:nvPr>
        </p:nvGraphicFramePr>
        <p:xfrm>
          <a:off x="0" y="0"/>
          <a:ext cx="12192000" cy="7036092"/>
        </p:xfrm>
        <a:graphic>
          <a:graphicData uri="http://schemas.openxmlformats.org/drawingml/2006/table">
            <a:tbl>
              <a:tblPr firstRow="1" firstCol="1" bandRow="1">
                <a:tableStyleId>{93296810-A885-4BE3-A3E7-6D5BEEA58F35}</a:tableStyleId>
              </a:tblPr>
              <a:tblGrid>
                <a:gridCol w="6837528">
                  <a:extLst>
                    <a:ext uri="{9D8B030D-6E8A-4147-A177-3AD203B41FA5}">
                      <a16:colId xmlns:a16="http://schemas.microsoft.com/office/drawing/2014/main" val="20000"/>
                    </a:ext>
                  </a:extLst>
                </a:gridCol>
                <a:gridCol w="5354472">
                  <a:extLst>
                    <a:ext uri="{9D8B030D-6E8A-4147-A177-3AD203B41FA5}">
                      <a16:colId xmlns:a16="http://schemas.microsoft.com/office/drawing/2014/main" val="20001"/>
                    </a:ext>
                  </a:extLst>
                </a:gridCol>
              </a:tblGrid>
              <a:tr h="271614">
                <a:tc gridSpan="2">
                  <a:txBody>
                    <a:bodyPr/>
                    <a:lstStyle/>
                    <a:p>
                      <a:pPr algn="ctr">
                        <a:lnSpc>
                          <a:spcPct val="115000"/>
                        </a:lnSpc>
                        <a:spcAft>
                          <a:spcPts val="0"/>
                        </a:spcAft>
                      </a:pPr>
                      <a:r>
                        <a:rPr lang="ru-RU" sz="1800" dirty="0" err="1">
                          <a:effectLst/>
                        </a:rPr>
                        <a:t>Атестація</a:t>
                      </a:r>
                      <a:endParaRPr lang="ru-RU" sz="1800" dirty="0">
                        <a:effectLst/>
                        <a:latin typeface="Calibri"/>
                        <a:ea typeface="Calibri"/>
                        <a:cs typeface="Times New Roman"/>
                      </a:endParaRPr>
                    </a:p>
                  </a:txBody>
                  <a:tcPr marL="29664" marR="29664" marT="0" marB="0"/>
                </a:tc>
                <a:tc hMerge="1">
                  <a:txBody>
                    <a:bodyPr/>
                    <a:lstStyle/>
                    <a:p>
                      <a:endParaRPr lang="ru-RU"/>
                    </a:p>
                  </a:txBody>
                  <a:tcPr/>
                </a:tc>
                <a:extLst>
                  <a:ext uri="{0D108BD9-81ED-4DB2-BD59-A6C34878D82A}">
                    <a16:rowId xmlns:a16="http://schemas.microsoft.com/office/drawing/2014/main" val="10000"/>
                  </a:ext>
                </a:extLst>
              </a:tr>
              <a:tr h="271614">
                <a:tc>
                  <a:txBody>
                    <a:bodyPr/>
                    <a:lstStyle/>
                    <a:p>
                      <a:pPr algn="ctr">
                        <a:lnSpc>
                          <a:spcPct val="115000"/>
                        </a:lnSpc>
                        <a:spcAft>
                          <a:spcPts val="0"/>
                        </a:spcAft>
                      </a:pPr>
                      <a:r>
                        <a:rPr lang="ru-RU" sz="1800" dirty="0" err="1">
                          <a:effectLst/>
                        </a:rPr>
                        <a:t>чергова</a:t>
                      </a:r>
                      <a:endParaRPr lang="ru-RU" sz="1800" dirty="0">
                        <a:effectLst/>
                        <a:latin typeface="Calibri"/>
                        <a:ea typeface="Calibri"/>
                        <a:cs typeface="Times New Roman"/>
                      </a:endParaRPr>
                    </a:p>
                  </a:txBody>
                  <a:tcPr marL="29664" marR="29664" marT="0" marB="0"/>
                </a:tc>
                <a:tc>
                  <a:txBody>
                    <a:bodyPr/>
                    <a:lstStyle/>
                    <a:p>
                      <a:pPr algn="ctr">
                        <a:lnSpc>
                          <a:spcPct val="115000"/>
                        </a:lnSpc>
                        <a:spcAft>
                          <a:spcPts val="0"/>
                        </a:spcAft>
                      </a:pPr>
                      <a:r>
                        <a:rPr lang="ru-RU" sz="1800" dirty="0" err="1">
                          <a:effectLst/>
                        </a:rPr>
                        <a:t>позачергова</a:t>
                      </a:r>
                      <a:endParaRPr lang="ru-RU" sz="1800" dirty="0">
                        <a:effectLst/>
                        <a:latin typeface="Calibri"/>
                        <a:ea typeface="Calibri"/>
                        <a:cs typeface="Times New Roman"/>
                      </a:endParaRPr>
                    </a:p>
                  </a:txBody>
                  <a:tcPr marL="29664" marR="29664" marT="0" marB="0"/>
                </a:tc>
                <a:extLst>
                  <a:ext uri="{0D108BD9-81ED-4DB2-BD59-A6C34878D82A}">
                    <a16:rowId xmlns:a16="http://schemas.microsoft.com/office/drawing/2014/main" val="10001"/>
                  </a:ext>
                </a:extLst>
              </a:tr>
              <a:tr h="1697331">
                <a:tc>
                  <a:txBody>
                    <a:bodyPr/>
                    <a:lstStyle/>
                    <a:p>
                      <a:pPr>
                        <a:lnSpc>
                          <a:spcPct val="115000"/>
                        </a:lnSpc>
                        <a:spcAft>
                          <a:spcPts val="0"/>
                        </a:spcAft>
                      </a:pPr>
                      <a:r>
                        <a:rPr lang="ru-RU" sz="1500" dirty="0">
                          <a:effectLst/>
                        </a:rPr>
                        <a:t>- не </a:t>
                      </a:r>
                      <a:r>
                        <a:rPr lang="ru-RU" sz="1500" dirty="0" err="1">
                          <a:effectLst/>
                        </a:rPr>
                        <a:t>менше</a:t>
                      </a:r>
                      <a:r>
                        <a:rPr lang="ru-RU" sz="1500" dirty="0">
                          <a:effectLst/>
                        </a:rPr>
                        <a:t> одного разу на 5 </a:t>
                      </a:r>
                      <a:r>
                        <a:rPr lang="ru-RU" sz="1500" dirty="0" err="1">
                          <a:effectLst/>
                        </a:rPr>
                        <a:t>років</a:t>
                      </a:r>
                      <a:r>
                        <a:rPr lang="ru-RU" sz="1500" dirty="0">
                          <a:effectLst/>
                        </a:rPr>
                        <a:t> (час </a:t>
                      </a:r>
                      <a:r>
                        <a:rPr lang="ru-RU" sz="1500" dirty="0" err="1">
                          <a:effectLst/>
                        </a:rPr>
                        <a:t>перебування</a:t>
                      </a:r>
                      <a:r>
                        <a:rPr lang="ru-RU" sz="1500" dirty="0">
                          <a:effectLst/>
                        </a:rPr>
                        <a:t> </a:t>
                      </a:r>
                      <a:r>
                        <a:rPr lang="ru-RU" sz="1500" dirty="0" err="1">
                          <a:effectLst/>
                        </a:rPr>
                        <a:t>педагогічного</a:t>
                      </a:r>
                      <a:r>
                        <a:rPr lang="ru-RU" sz="1500" dirty="0">
                          <a:effectLst/>
                        </a:rPr>
                        <a:t> </a:t>
                      </a:r>
                      <a:r>
                        <a:rPr lang="ru-RU" sz="1500" dirty="0" err="1">
                          <a:effectLst/>
                        </a:rPr>
                        <a:t>працівника</a:t>
                      </a:r>
                      <a:r>
                        <a:rPr lang="ru-RU" sz="1500" dirty="0">
                          <a:effectLst/>
                        </a:rPr>
                        <a:t> в </a:t>
                      </a:r>
                      <a:r>
                        <a:rPr lang="ru-RU" sz="1500" dirty="0" err="1">
                          <a:effectLst/>
                        </a:rPr>
                        <a:t>соціальних</a:t>
                      </a:r>
                      <a:r>
                        <a:rPr lang="ru-RU" sz="1500" dirty="0">
                          <a:effectLst/>
                        </a:rPr>
                        <a:t> </a:t>
                      </a:r>
                      <a:r>
                        <a:rPr lang="ru-RU" sz="1500" dirty="0" err="1">
                          <a:effectLst/>
                        </a:rPr>
                        <a:t>відпустках</a:t>
                      </a:r>
                      <a:r>
                        <a:rPr lang="ru-RU" sz="1500" dirty="0">
                          <a:effectLst/>
                        </a:rPr>
                        <a:t>, </a:t>
                      </a:r>
                      <a:r>
                        <a:rPr lang="ru-RU" sz="1500" dirty="0" err="1">
                          <a:effectLst/>
                        </a:rPr>
                        <a:t>навчання</a:t>
                      </a:r>
                      <a:r>
                        <a:rPr lang="ru-RU" sz="1500" dirty="0">
                          <a:effectLst/>
                        </a:rPr>
                        <a:t> у закладах </a:t>
                      </a:r>
                      <a:r>
                        <a:rPr lang="ru-RU" sz="1500" dirty="0" err="1">
                          <a:effectLst/>
                        </a:rPr>
                        <a:t>вищої</a:t>
                      </a:r>
                      <a:r>
                        <a:rPr lang="ru-RU" sz="1500" dirty="0">
                          <a:effectLst/>
                        </a:rPr>
                        <a:t> </a:t>
                      </a:r>
                      <a:r>
                        <a:rPr lang="ru-RU" sz="1500" dirty="0" err="1">
                          <a:effectLst/>
                        </a:rPr>
                        <a:t>освіти</a:t>
                      </a:r>
                      <a:r>
                        <a:rPr lang="ru-RU" sz="1500" dirty="0">
                          <a:effectLst/>
                        </a:rPr>
                        <a:t>, а </a:t>
                      </a:r>
                      <a:r>
                        <a:rPr lang="ru-RU" sz="1500" dirty="0" err="1">
                          <a:effectLst/>
                        </a:rPr>
                        <a:t>також</a:t>
                      </a:r>
                      <a:r>
                        <a:rPr lang="ru-RU" sz="1500" dirty="0">
                          <a:effectLst/>
                        </a:rPr>
                        <a:t> </a:t>
                      </a:r>
                      <a:r>
                        <a:rPr lang="ru-RU" sz="1500" dirty="0" err="1">
                          <a:effectLst/>
                        </a:rPr>
                        <a:t>період</a:t>
                      </a:r>
                      <a:r>
                        <a:rPr lang="ru-RU" sz="1500" dirty="0">
                          <a:effectLst/>
                        </a:rPr>
                        <a:t>, на </a:t>
                      </a:r>
                      <a:r>
                        <a:rPr lang="ru-RU" sz="1500" dirty="0" err="1">
                          <a:effectLst/>
                        </a:rPr>
                        <a:t>який</a:t>
                      </a:r>
                      <a:r>
                        <a:rPr lang="ru-RU" sz="1500" dirty="0">
                          <a:effectLst/>
                        </a:rPr>
                        <a:t> переноситься </a:t>
                      </a:r>
                      <a:r>
                        <a:rPr lang="ru-RU" sz="1500" dirty="0" err="1">
                          <a:effectLst/>
                        </a:rPr>
                        <a:t>атестація</a:t>
                      </a:r>
                      <a:r>
                        <a:rPr lang="ru-RU" sz="1500" dirty="0">
                          <a:effectLst/>
                        </a:rPr>
                        <a:t>, до </a:t>
                      </a:r>
                      <a:r>
                        <a:rPr lang="ru-RU" sz="1500" dirty="0" err="1">
                          <a:effectLst/>
                        </a:rPr>
                        <a:t>міжатестаційного</a:t>
                      </a:r>
                      <a:r>
                        <a:rPr lang="ru-RU" sz="1500" dirty="0">
                          <a:effectLst/>
                        </a:rPr>
                        <a:t> </a:t>
                      </a:r>
                      <a:r>
                        <a:rPr lang="ru-RU" sz="1500" dirty="0" err="1">
                          <a:effectLst/>
                        </a:rPr>
                        <a:t>періоду</a:t>
                      </a:r>
                      <a:r>
                        <a:rPr lang="ru-RU" sz="1500" dirty="0">
                          <a:effectLst/>
                        </a:rPr>
                        <a:t> не </a:t>
                      </a:r>
                      <a:r>
                        <a:rPr lang="ru-RU" sz="1500" dirty="0" err="1">
                          <a:effectLst/>
                        </a:rPr>
                        <a:t>включаються</a:t>
                      </a:r>
                      <a:r>
                        <a:rPr lang="ru-RU" sz="1500" dirty="0">
                          <a:effectLst/>
                        </a:rPr>
                        <a:t> (п.7 р.1);</a:t>
                      </a:r>
                    </a:p>
                    <a:p>
                      <a:pPr>
                        <a:lnSpc>
                          <a:spcPct val="115000"/>
                        </a:lnSpc>
                        <a:spcAft>
                          <a:spcPts val="0"/>
                        </a:spcAft>
                      </a:pPr>
                      <a:r>
                        <a:rPr lang="ru-RU" sz="1500" dirty="0">
                          <a:effectLst/>
                        </a:rPr>
                        <a:t>- не </a:t>
                      </a:r>
                      <a:r>
                        <a:rPr lang="ru-RU" sz="1500" dirty="0" err="1">
                          <a:effectLst/>
                        </a:rPr>
                        <a:t>раніше</a:t>
                      </a:r>
                      <a:r>
                        <a:rPr lang="ru-RU" sz="1500" dirty="0">
                          <a:effectLst/>
                        </a:rPr>
                        <a:t>, </a:t>
                      </a:r>
                      <a:r>
                        <a:rPr lang="ru-RU" sz="1500" dirty="0" err="1">
                          <a:effectLst/>
                        </a:rPr>
                        <a:t>ніж</a:t>
                      </a:r>
                      <a:r>
                        <a:rPr lang="ru-RU" sz="1500" dirty="0">
                          <a:effectLst/>
                        </a:rPr>
                        <a:t> через 3 роки </a:t>
                      </a:r>
                      <a:r>
                        <a:rPr lang="ru-RU" sz="1500" dirty="0" err="1">
                          <a:effectLst/>
                        </a:rPr>
                        <a:t>після</a:t>
                      </a:r>
                      <a:r>
                        <a:rPr lang="ru-RU" sz="1500" dirty="0">
                          <a:effectLst/>
                        </a:rPr>
                        <a:t> </a:t>
                      </a:r>
                      <a:r>
                        <a:rPr lang="ru-RU" sz="1500" dirty="0" err="1">
                          <a:effectLst/>
                        </a:rPr>
                        <a:t>попередньої</a:t>
                      </a:r>
                      <a:r>
                        <a:rPr lang="ru-RU" sz="1500" dirty="0">
                          <a:effectLst/>
                        </a:rPr>
                        <a:t> </a:t>
                      </a:r>
                      <a:r>
                        <a:rPr lang="ru-RU" sz="1500" dirty="0" err="1">
                          <a:effectLst/>
                        </a:rPr>
                        <a:t>атестації</a:t>
                      </a:r>
                      <a:r>
                        <a:rPr lang="ru-RU" sz="1500" dirty="0">
                          <a:effectLst/>
                        </a:rPr>
                        <a:t> (</a:t>
                      </a:r>
                      <a:r>
                        <a:rPr lang="ru-RU" sz="1500" dirty="0" err="1">
                          <a:effectLst/>
                        </a:rPr>
                        <a:t>крім</a:t>
                      </a:r>
                      <a:r>
                        <a:rPr lang="ru-RU" sz="1500" dirty="0">
                          <a:effectLst/>
                        </a:rPr>
                        <a:t> </a:t>
                      </a:r>
                      <a:r>
                        <a:rPr lang="ru-RU" sz="1500" dirty="0" err="1">
                          <a:effectLst/>
                        </a:rPr>
                        <a:t>позачергової</a:t>
                      </a:r>
                      <a:r>
                        <a:rPr lang="ru-RU" sz="1500" dirty="0">
                          <a:effectLst/>
                        </a:rPr>
                        <a:t> з </a:t>
                      </a:r>
                      <a:r>
                        <a:rPr lang="ru-RU" sz="1500" dirty="0" err="1">
                          <a:effectLst/>
                        </a:rPr>
                        <a:t>ініціативи</a:t>
                      </a:r>
                      <a:r>
                        <a:rPr lang="ru-RU" sz="1500" dirty="0">
                          <a:effectLst/>
                        </a:rPr>
                        <a:t> </a:t>
                      </a:r>
                      <a:r>
                        <a:rPr lang="ru-RU" sz="1500" dirty="0" err="1">
                          <a:effectLst/>
                        </a:rPr>
                        <a:t>педагогічного</a:t>
                      </a:r>
                      <a:r>
                        <a:rPr lang="ru-RU" sz="1500" dirty="0">
                          <a:effectLst/>
                        </a:rPr>
                        <a:t> </a:t>
                      </a:r>
                      <a:r>
                        <a:rPr lang="ru-RU" sz="1500" dirty="0" err="1">
                          <a:effectLst/>
                        </a:rPr>
                        <a:t>працівника</a:t>
                      </a:r>
                      <a:r>
                        <a:rPr lang="ru-RU" sz="1500" dirty="0">
                          <a:effectLst/>
                        </a:rPr>
                        <a:t>);</a:t>
                      </a:r>
                    </a:p>
                    <a:p>
                      <a:pPr>
                        <a:lnSpc>
                          <a:spcPct val="115000"/>
                        </a:lnSpc>
                        <a:spcAft>
                          <a:spcPts val="0"/>
                        </a:spcAft>
                      </a:pPr>
                      <a:r>
                        <a:rPr lang="ru-RU" sz="1500" dirty="0">
                          <a:effectLst/>
                        </a:rPr>
                        <a:t>- не </a:t>
                      </a:r>
                      <a:r>
                        <a:rPr lang="ru-RU" sz="1500" dirty="0" err="1">
                          <a:effectLst/>
                        </a:rPr>
                        <a:t>раніше</a:t>
                      </a:r>
                      <a:r>
                        <a:rPr lang="ru-RU" sz="1500" dirty="0">
                          <a:effectLst/>
                        </a:rPr>
                        <a:t>, </a:t>
                      </a:r>
                      <a:r>
                        <a:rPr lang="ru-RU" sz="1500" dirty="0" err="1">
                          <a:effectLst/>
                        </a:rPr>
                        <a:t>ніж</a:t>
                      </a:r>
                      <a:r>
                        <a:rPr lang="ru-RU" sz="1500" dirty="0">
                          <a:effectLst/>
                        </a:rPr>
                        <a:t> через </a:t>
                      </a:r>
                      <a:r>
                        <a:rPr lang="ru-RU" sz="1500" dirty="0" err="1">
                          <a:effectLst/>
                        </a:rPr>
                        <a:t>рік</a:t>
                      </a:r>
                      <a:r>
                        <a:rPr lang="ru-RU" sz="1500" dirty="0">
                          <a:effectLst/>
                        </a:rPr>
                        <a:t> </a:t>
                      </a:r>
                      <a:r>
                        <a:rPr lang="ru-RU" sz="1500" dirty="0" err="1">
                          <a:effectLst/>
                        </a:rPr>
                        <a:t>після</a:t>
                      </a:r>
                      <a:r>
                        <a:rPr lang="ru-RU" sz="1500" dirty="0">
                          <a:effectLst/>
                        </a:rPr>
                        <a:t> </a:t>
                      </a:r>
                      <a:r>
                        <a:rPr lang="ru-RU" sz="1500" dirty="0" err="1">
                          <a:effectLst/>
                        </a:rPr>
                        <a:t>призначення</a:t>
                      </a:r>
                      <a:r>
                        <a:rPr lang="ru-RU" sz="1500" dirty="0">
                          <a:effectLst/>
                        </a:rPr>
                        <a:t> </a:t>
                      </a:r>
                      <a:r>
                        <a:rPr lang="ru-RU" sz="1500" dirty="0" err="1">
                          <a:effectLst/>
                        </a:rPr>
                        <a:t>педагогічного</a:t>
                      </a:r>
                      <a:r>
                        <a:rPr lang="ru-RU" sz="1500" dirty="0">
                          <a:effectLst/>
                        </a:rPr>
                        <a:t> </a:t>
                      </a:r>
                      <a:r>
                        <a:rPr lang="ru-RU" sz="1500" dirty="0" err="1">
                          <a:effectLst/>
                        </a:rPr>
                        <a:t>працівника</a:t>
                      </a:r>
                      <a:r>
                        <a:rPr lang="ru-RU" sz="1500" dirty="0">
                          <a:effectLst/>
                        </a:rPr>
                        <a:t> на посаду</a:t>
                      </a:r>
                      <a:endParaRPr lang="ru-RU" sz="1500" dirty="0">
                        <a:effectLst/>
                        <a:latin typeface="Calibri"/>
                        <a:ea typeface="Calibri"/>
                        <a:cs typeface="Times New Roman"/>
                      </a:endParaRPr>
                    </a:p>
                  </a:txBody>
                  <a:tcPr marL="29664" marR="29664" marT="0" marB="0"/>
                </a:tc>
                <a:tc rowSpan="3">
                  <a:txBody>
                    <a:bodyPr/>
                    <a:lstStyle/>
                    <a:p>
                      <a:pPr>
                        <a:lnSpc>
                          <a:spcPct val="115000"/>
                        </a:lnSpc>
                        <a:spcAft>
                          <a:spcPts val="0"/>
                        </a:spcAft>
                      </a:pPr>
                      <a:r>
                        <a:rPr lang="ru-RU" sz="1500" dirty="0">
                          <a:effectLst/>
                        </a:rPr>
                        <a:t>- за </a:t>
                      </a:r>
                      <a:r>
                        <a:rPr lang="ru-RU" sz="1500" dirty="0" err="1">
                          <a:effectLst/>
                        </a:rPr>
                        <a:t>ініціативою</a:t>
                      </a:r>
                      <a:r>
                        <a:rPr lang="ru-RU" sz="1500" dirty="0">
                          <a:effectLst/>
                        </a:rPr>
                        <a:t> </a:t>
                      </a:r>
                      <a:r>
                        <a:rPr lang="ru-RU" sz="1500" dirty="0" err="1">
                          <a:effectLst/>
                        </a:rPr>
                        <a:t>керівника</a:t>
                      </a:r>
                      <a:r>
                        <a:rPr lang="ru-RU" sz="1500" dirty="0">
                          <a:effectLst/>
                        </a:rPr>
                        <a:t> закладу </a:t>
                      </a:r>
                      <a:r>
                        <a:rPr lang="ru-RU" sz="1500" dirty="0" err="1">
                          <a:effectLst/>
                        </a:rPr>
                        <a:t>освіти</a:t>
                      </a:r>
                      <a:r>
                        <a:rPr lang="ru-RU" sz="1500" dirty="0">
                          <a:effectLst/>
                        </a:rPr>
                        <a:t> (у </a:t>
                      </a:r>
                      <a:r>
                        <a:rPr lang="ru-RU" sz="1500" dirty="0" err="1">
                          <a:effectLst/>
                        </a:rPr>
                        <a:t>разі</a:t>
                      </a:r>
                      <a:r>
                        <a:rPr lang="ru-RU" sz="1500" dirty="0">
                          <a:effectLst/>
                        </a:rPr>
                        <a:t> </a:t>
                      </a:r>
                      <a:r>
                        <a:rPr lang="ru-RU" sz="1500" dirty="0" err="1">
                          <a:effectLst/>
                        </a:rPr>
                        <a:t>зниження</a:t>
                      </a:r>
                      <a:r>
                        <a:rPr lang="ru-RU" sz="1500" dirty="0">
                          <a:effectLst/>
                        </a:rPr>
                        <a:t> </a:t>
                      </a:r>
                      <a:r>
                        <a:rPr lang="ru-RU" sz="1500" dirty="0" err="1">
                          <a:effectLst/>
                        </a:rPr>
                        <a:t>якості</a:t>
                      </a:r>
                      <a:r>
                        <a:rPr lang="ru-RU" sz="1500" dirty="0">
                          <a:effectLst/>
                        </a:rPr>
                        <a:t> </a:t>
                      </a:r>
                      <a:r>
                        <a:rPr lang="ru-RU" sz="1500" dirty="0" err="1">
                          <a:effectLst/>
                        </a:rPr>
                        <a:t>педагогічної</a:t>
                      </a:r>
                      <a:r>
                        <a:rPr lang="ru-RU" sz="1500" dirty="0">
                          <a:effectLst/>
                        </a:rPr>
                        <a:t> </a:t>
                      </a:r>
                      <a:r>
                        <a:rPr lang="ru-RU" sz="1500" dirty="0" err="1">
                          <a:effectLst/>
                        </a:rPr>
                        <a:t>діяльності</a:t>
                      </a:r>
                      <a:r>
                        <a:rPr lang="ru-RU" sz="1500" dirty="0">
                          <a:effectLst/>
                        </a:rPr>
                        <a:t> </a:t>
                      </a:r>
                      <a:r>
                        <a:rPr lang="ru-RU" sz="1500" dirty="0" err="1">
                          <a:effectLst/>
                        </a:rPr>
                        <a:t>педпрацівника</a:t>
                      </a:r>
                      <a:r>
                        <a:rPr lang="ru-RU" sz="1500" dirty="0">
                          <a:effectLst/>
                        </a:rPr>
                        <a:t>);</a:t>
                      </a:r>
                    </a:p>
                    <a:p>
                      <a:pPr>
                        <a:lnSpc>
                          <a:spcPct val="115000"/>
                        </a:lnSpc>
                        <a:spcAft>
                          <a:spcPts val="0"/>
                        </a:spcAft>
                      </a:pPr>
                      <a:r>
                        <a:rPr lang="ru-RU" sz="1500" dirty="0">
                          <a:effectLst/>
                        </a:rPr>
                        <a:t>- за </a:t>
                      </a:r>
                      <a:r>
                        <a:rPr lang="ru-RU" sz="1500" dirty="0" err="1">
                          <a:effectLst/>
                        </a:rPr>
                        <a:t>ініціативою</a:t>
                      </a:r>
                      <a:r>
                        <a:rPr lang="ru-RU" sz="1500" dirty="0">
                          <a:effectLst/>
                        </a:rPr>
                        <a:t> </a:t>
                      </a:r>
                      <a:r>
                        <a:rPr lang="ru-RU" sz="1500" dirty="0" err="1">
                          <a:effectLst/>
                        </a:rPr>
                        <a:t>керівника</a:t>
                      </a:r>
                      <a:r>
                        <a:rPr lang="ru-RU" sz="1500" dirty="0">
                          <a:effectLst/>
                        </a:rPr>
                        <a:t> </a:t>
                      </a:r>
                      <a:r>
                        <a:rPr lang="ru-RU" sz="1500" dirty="0" err="1">
                          <a:effectLst/>
                        </a:rPr>
                        <a:t>відповідного</a:t>
                      </a:r>
                      <a:r>
                        <a:rPr lang="ru-RU" sz="1500" dirty="0">
                          <a:effectLst/>
                        </a:rPr>
                        <a:t> органу </a:t>
                      </a:r>
                      <a:r>
                        <a:rPr lang="ru-RU" sz="1500" dirty="0" err="1">
                          <a:effectLst/>
                        </a:rPr>
                        <a:t>управління</a:t>
                      </a:r>
                      <a:r>
                        <a:rPr lang="ru-RU" sz="1500" dirty="0">
                          <a:effectLst/>
                        </a:rPr>
                        <a:t> у </a:t>
                      </a:r>
                      <a:r>
                        <a:rPr lang="ru-RU" sz="1500" dirty="0" err="1">
                          <a:effectLst/>
                        </a:rPr>
                        <a:t>сфері</a:t>
                      </a:r>
                      <a:r>
                        <a:rPr lang="ru-RU" sz="1500" dirty="0">
                          <a:effectLst/>
                        </a:rPr>
                        <a:t> </a:t>
                      </a:r>
                      <a:r>
                        <a:rPr lang="ru-RU" sz="1500" dirty="0" err="1">
                          <a:effectLst/>
                        </a:rPr>
                        <a:t>освіти</a:t>
                      </a:r>
                      <a:r>
                        <a:rPr lang="ru-RU" sz="1500" dirty="0">
                          <a:effectLst/>
                        </a:rPr>
                        <a:t> (</a:t>
                      </a:r>
                      <a:r>
                        <a:rPr lang="ru-RU" sz="1500" dirty="0" err="1">
                          <a:effectLst/>
                        </a:rPr>
                        <a:t>атестація</a:t>
                      </a:r>
                      <a:r>
                        <a:rPr lang="ru-RU" sz="1500" dirty="0">
                          <a:effectLst/>
                        </a:rPr>
                        <a:t> </a:t>
                      </a:r>
                      <a:r>
                        <a:rPr lang="ru-RU" sz="1500" dirty="0" err="1">
                          <a:effectLst/>
                        </a:rPr>
                        <a:t>керівника</a:t>
                      </a:r>
                      <a:r>
                        <a:rPr lang="ru-RU" sz="1500" dirty="0">
                          <a:effectLst/>
                        </a:rPr>
                        <a:t> закладу </a:t>
                      </a:r>
                      <a:r>
                        <a:rPr lang="ru-RU" sz="1500" dirty="0" err="1">
                          <a:effectLst/>
                        </a:rPr>
                        <a:t>освіти</a:t>
                      </a:r>
                      <a:r>
                        <a:rPr lang="ru-RU" sz="1500" dirty="0">
                          <a:effectLst/>
                        </a:rPr>
                        <a:t> у </a:t>
                      </a:r>
                      <a:r>
                        <a:rPr lang="ru-RU" sz="1500" dirty="0" err="1">
                          <a:effectLst/>
                        </a:rPr>
                        <a:t>разі</a:t>
                      </a:r>
                      <a:r>
                        <a:rPr lang="ru-RU" sz="1500" dirty="0">
                          <a:effectLst/>
                        </a:rPr>
                        <a:t> </a:t>
                      </a:r>
                      <a:r>
                        <a:rPr lang="ru-RU" sz="1500" dirty="0" err="1">
                          <a:effectLst/>
                        </a:rPr>
                        <a:t>виявлення</a:t>
                      </a:r>
                      <a:r>
                        <a:rPr lang="ru-RU" sz="1500" dirty="0">
                          <a:effectLst/>
                        </a:rPr>
                        <a:t> за результатами </a:t>
                      </a:r>
                      <a:r>
                        <a:rPr lang="ru-RU" sz="1500" dirty="0" err="1">
                          <a:effectLst/>
                        </a:rPr>
                        <a:t>інституційного</a:t>
                      </a:r>
                      <a:r>
                        <a:rPr lang="ru-RU" sz="1500" dirty="0">
                          <a:effectLst/>
                        </a:rPr>
                        <a:t> аудиту </a:t>
                      </a:r>
                      <a:r>
                        <a:rPr lang="ru-RU" sz="1500" dirty="0" err="1">
                          <a:effectLst/>
                        </a:rPr>
                        <a:t>низької</a:t>
                      </a:r>
                      <a:r>
                        <a:rPr lang="ru-RU" sz="1500" dirty="0">
                          <a:effectLst/>
                        </a:rPr>
                        <a:t> </a:t>
                      </a:r>
                      <a:r>
                        <a:rPr lang="ru-RU" sz="1500" dirty="0" err="1">
                          <a:effectLst/>
                        </a:rPr>
                        <a:t>якості</a:t>
                      </a:r>
                      <a:r>
                        <a:rPr lang="ru-RU" sz="1500" dirty="0">
                          <a:effectLst/>
                        </a:rPr>
                        <a:t> </a:t>
                      </a:r>
                      <a:r>
                        <a:rPr lang="ru-RU" sz="1500" dirty="0" err="1">
                          <a:effectLst/>
                        </a:rPr>
                        <a:t>освітньої</a:t>
                      </a:r>
                      <a:r>
                        <a:rPr lang="ru-RU" sz="1500" dirty="0">
                          <a:effectLst/>
                        </a:rPr>
                        <a:t> </a:t>
                      </a:r>
                      <a:r>
                        <a:rPr lang="ru-RU" sz="1500" dirty="0" err="1">
                          <a:effectLst/>
                        </a:rPr>
                        <a:t>діяльності</a:t>
                      </a:r>
                      <a:r>
                        <a:rPr lang="ru-RU" sz="1500" dirty="0">
                          <a:effectLst/>
                        </a:rPr>
                        <a:t> закладу);</a:t>
                      </a:r>
                    </a:p>
                    <a:p>
                      <a:pPr>
                        <a:lnSpc>
                          <a:spcPct val="115000"/>
                        </a:lnSpc>
                        <a:spcAft>
                          <a:spcPts val="0"/>
                        </a:spcAft>
                      </a:pPr>
                      <a:r>
                        <a:rPr lang="ru-RU" sz="1500" dirty="0">
                          <a:effectLst/>
                        </a:rPr>
                        <a:t>- за </a:t>
                      </a:r>
                      <a:r>
                        <a:rPr lang="ru-RU" sz="1500" dirty="0" err="1">
                          <a:effectLst/>
                        </a:rPr>
                        <a:t>ініціативою</a:t>
                      </a:r>
                      <a:r>
                        <a:rPr lang="ru-RU" sz="1500" dirty="0">
                          <a:effectLst/>
                        </a:rPr>
                        <a:t> </a:t>
                      </a:r>
                      <a:r>
                        <a:rPr lang="ru-RU" sz="1500" dirty="0" err="1">
                          <a:effectLst/>
                        </a:rPr>
                        <a:t>педагогічного</a:t>
                      </a:r>
                      <a:r>
                        <a:rPr lang="ru-RU" sz="1500" dirty="0">
                          <a:effectLst/>
                        </a:rPr>
                        <a:t> </a:t>
                      </a:r>
                      <a:r>
                        <a:rPr lang="ru-RU" sz="1500" dirty="0" err="1">
                          <a:effectLst/>
                        </a:rPr>
                        <a:t>працівника</a:t>
                      </a:r>
                      <a:r>
                        <a:rPr lang="ru-RU" sz="1500" dirty="0">
                          <a:effectLst/>
                        </a:rPr>
                        <a:t> </a:t>
                      </a:r>
                      <a:r>
                        <a:rPr lang="ru-RU" sz="1500" dirty="0" err="1">
                          <a:effectLst/>
                        </a:rPr>
                        <a:t>який</a:t>
                      </a:r>
                      <a:r>
                        <a:rPr lang="ru-RU" sz="1500" dirty="0">
                          <a:effectLst/>
                        </a:rPr>
                        <a:t> </a:t>
                      </a:r>
                      <a:r>
                        <a:rPr lang="ru-RU" sz="1500" dirty="0" err="1">
                          <a:effectLst/>
                        </a:rPr>
                        <a:t>має</a:t>
                      </a:r>
                      <a:r>
                        <a:rPr lang="ru-RU" sz="1500" dirty="0">
                          <a:effectLst/>
                        </a:rPr>
                        <a:t> </a:t>
                      </a:r>
                      <a:r>
                        <a:rPr lang="ru-RU" sz="1500" dirty="0" err="1">
                          <a:effectLst/>
                        </a:rPr>
                        <a:t>освітній</a:t>
                      </a:r>
                      <a:r>
                        <a:rPr lang="ru-RU" sz="1500" dirty="0">
                          <a:effectLst/>
                        </a:rPr>
                        <a:t> </a:t>
                      </a:r>
                      <a:r>
                        <a:rPr lang="ru-RU" sz="1500" dirty="0" err="1">
                          <a:effectLst/>
                        </a:rPr>
                        <a:t>рівень</a:t>
                      </a:r>
                      <a:r>
                        <a:rPr lang="ru-RU" sz="1500" dirty="0">
                          <a:effectLst/>
                        </a:rPr>
                        <a:t>, стаж </a:t>
                      </a:r>
                      <a:r>
                        <a:rPr lang="ru-RU" sz="1500" dirty="0" err="1">
                          <a:effectLst/>
                        </a:rPr>
                        <a:t>роботи</a:t>
                      </a:r>
                      <a:r>
                        <a:rPr lang="ru-RU" sz="1500" dirty="0">
                          <a:effectLst/>
                        </a:rPr>
                        <a:t> на посадах </a:t>
                      </a:r>
                      <a:r>
                        <a:rPr lang="ru-RU" sz="1500" dirty="0" err="1">
                          <a:effectLst/>
                        </a:rPr>
                        <a:t>педпрацівників</a:t>
                      </a:r>
                      <a:r>
                        <a:rPr lang="ru-RU" sz="1500" dirty="0">
                          <a:effectLst/>
                        </a:rPr>
                        <a:t>, </a:t>
                      </a:r>
                      <a:r>
                        <a:rPr lang="ru-RU" sz="1500" dirty="0" err="1">
                          <a:effectLst/>
                        </a:rPr>
                        <a:t>зазначений</a:t>
                      </a:r>
                      <a:r>
                        <a:rPr lang="ru-RU" sz="1500" dirty="0">
                          <a:effectLst/>
                        </a:rPr>
                        <a:t> у </a:t>
                      </a:r>
                      <a:r>
                        <a:rPr lang="ru-RU" sz="1500" dirty="0" err="1">
                          <a:effectLst/>
                        </a:rPr>
                        <a:t>вимогах</a:t>
                      </a:r>
                      <a:r>
                        <a:rPr lang="ru-RU" sz="1500" dirty="0">
                          <a:effectLst/>
                        </a:rPr>
                        <a:t> до </a:t>
                      </a:r>
                      <a:r>
                        <a:rPr lang="ru-RU" sz="1500" dirty="0" err="1">
                          <a:effectLst/>
                        </a:rPr>
                        <a:t>кваліфікаційних</a:t>
                      </a:r>
                      <a:r>
                        <a:rPr lang="ru-RU" sz="1500" dirty="0">
                          <a:effectLst/>
                        </a:rPr>
                        <a:t> </a:t>
                      </a:r>
                      <a:r>
                        <a:rPr lang="ru-RU" sz="1500" dirty="0" err="1">
                          <a:effectLst/>
                        </a:rPr>
                        <a:t>категорій</a:t>
                      </a:r>
                      <a:r>
                        <a:rPr lang="ru-RU" sz="1500" dirty="0">
                          <a:effectLst/>
                        </a:rPr>
                        <a:t> (п.8,9 р.1), </a:t>
                      </a:r>
                      <a:r>
                        <a:rPr lang="ru-RU" sz="1500" dirty="0" err="1">
                          <a:effectLst/>
                        </a:rPr>
                        <a:t>підвищив</a:t>
                      </a:r>
                      <a:r>
                        <a:rPr lang="ru-RU" sz="1500" dirty="0">
                          <a:effectLst/>
                        </a:rPr>
                        <a:t> </a:t>
                      </a:r>
                      <a:r>
                        <a:rPr lang="ru-RU" sz="1500" dirty="0" err="1">
                          <a:effectLst/>
                        </a:rPr>
                        <a:t>кваліфікацію</a:t>
                      </a:r>
                      <a:r>
                        <a:rPr lang="ru-RU" sz="1500" dirty="0">
                          <a:effectLst/>
                        </a:rPr>
                        <a:t> у </a:t>
                      </a:r>
                      <a:r>
                        <a:rPr lang="ru-RU" sz="1500" dirty="0" err="1">
                          <a:effectLst/>
                        </a:rPr>
                        <a:t>міжатестаційний</a:t>
                      </a:r>
                      <a:r>
                        <a:rPr lang="ru-RU" sz="1500" dirty="0">
                          <a:effectLst/>
                        </a:rPr>
                        <a:t> </a:t>
                      </a:r>
                      <a:r>
                        <a:rPr lang="ru-RU" sz="1500" dirty="0" err="1">
                          <a:effectLst/>
                        </a:rPr>
                        <a:t>період</a:t>
                      </a:r>
                      <a:r>
                        <a:rPr lang="ru-RU" sz="1500" dirty="0">
                          <a:effectLst/>
                        </a:rPr>
                        <a:t> </a:t>
                      </a:r>
                      <a:r>
                        <a:rPr lang="ru-RU" sz="1500" dirty="0" err="1">
                          <a:effectLst/>
                        </a:rPr>
                        <a:t>відповідно</a:t>
                      </a:r>
                      <a:r>
                        <a:rPr lang="ru-RU" sz="1500" dirty="0">
                          <a:effectLst/>
                        </a:rPr>
                        <a:t> до </a:t>
                      </a:r>
                      <a:r>
                        <a:rPr lang="ru-RU" sz="1500" dirty="0" err="1">
                          <a:effectLst/>
                        </a:rPr>
                        <a:t>законодавства</a:t>
                      </a:r>
                      <a:r>
                        <a:rPr lang="ru-RU" sz="1500" dirty="0">
                          <a:effectLst/>
                        </a:rPr>
                        <a:t> та</a:t>
                      </a:r>
                      <a:r>
                        <a:rPr lang="uk-UA" sz="1500" dirty="0">
                          <a:effectLst/>
                        </a:rPr>
                        <a:t>/або</a:t>
                      </a:r>
                      <a:r>
                        <a:rPr lang="ru-RU" sz="1500" dirty="0">
                          <a:effectLst/>
                        </a:rPr>
                        <a:t> за </a:t>
                      </a:r>
                      <a:r>
                        <a:rPr lang="ru-RU" sz="1500" dirty="0" err="1">
                          <a:effectLst/>
                        </a:rPr>
                        <a:t>однією</a:t>
                      </a:r>
                      <a:r>
                        <a:rPr lang="ru-RU" sz="1500" dirty="0">
                          <a:effectLst/>
                        </a:rPr>
                        <a:t> з таких умов:</a:t>
                      </a:r>
                    </a:p>
                    <a:p>
                      <a:pPr>
                        <a:lnSpc>
                          <a:spcPct val="115000"/>
                        </a:lnSpc>
                        <a:spcAft>
                          <a:spcPts val="0"/>
                        </a:spcAft>
                      </a:pPr>
                      <a:r>
                        <a:rPr lang="ru-RU" sz="1500" dirty="0">
                          <a:effectLst/>
                        </a:rPr>
                        <a:t>1) </a:t>
                      </a:r>
                      <a:r>
                        <a:rPr lang="ru-RU" sz="1500" dirty="0" err="1">
                          <a:effectLst/>
                        </a:rPr>
                        <a:t>визнання</a:t>
                      </a:r>
                      <a:r>
                        <a:rPr lang="ru-RU" sz="1500" dirty="0">
                          <a:effectLst/>
                        </a:rPr>
                        <a:t> </a:t>
                      </a:r>
                      <a:r>
                        <a:rPr lang="ru-RU" sz="1500" dirty="0" err="1">
                          <a:effectLst/>
                        </a:rPr>
                        <a:t>педагогічного</a:t>
                      </a:r>
                      <a:r>
                        <a:rPr lang="ru-RU" sz="1500" dirty="0">
                          <a:effectLst/>
                        </a:rPr>
                        <a:t> </a:t>
                      </a:r>
                      <a:r>
                        <a:rPr lang="ru-RU" sz="1500" dirty="0" err="1">
                          <a:effectLst/>
                        </a:rPr>
                        <a:t>працівника</a:t>
                      </a:r>
                      <a:r>
                        <a:rPr lang="ru-RU" sz="1500" dirty="0">
                          <a:effectLst/>
                        </a:rPr>
                        <a:t> </a:t>
                      </a:r>
                      <a:r>
                        <a:rPr lang="ru-RU" sz="1500" dirty="0" err="1">
                          <a:effectLst/>
                        </a:rPr>
                        <a:t>переможцем</a:t>
                      </a:r>
                      <a:r>
                        <a:rPr lang="ru-RU" sz="1500" dirty="0">
                          <a:effectLst/>
                        </a:rPr>
                        <a:t>, лауреатом </a:t>
                      </a:r>
                      <a:r>
                        <a:rPr lang="ru-RU" sz="1500" dirty="0" err="1">
                          <a:effectLst/>
                        </a:rPr>
                        <a:t>фінальних</a:t>
                      </a:r>
                      <a:r>
                        <a:rPr lang="ru-RU" sz="1500" dirty="0">
                          <a:effectLst/>
                        </a:rPr>
                        <a:t>  </a:t>
                      </a:r>
                      <a:r>
                        <a:rPr lang="ru-RU" sz="1500" dirty="0" err="1">
                          <a:effectLst/>
                        </a:rPr>
                        <a:t>етапів</a:t>
                      </a:r>
                      <a:r>
                        <a:rPr lang="ru-RU" sz="1500" dirty="0">
                          <a:effectLst/>
                        </a:rPr>
                        <a:t> </a:t>
                      </a:r>
                      <a:r>
                        <a:rPr lang="ru-RU" sz="1500" dirty="0" err="1">
                          <a:effectLst/>
                        </a:rPr>
                        <a:t>всеукраїнських</a:t>
                      </a:r>
                      <a:r>
                        <a:rPr lang="ru-RU" sz="1500" dirty="0">
                          <a:effectLst/>
                        </a:rPr>
                        <a:t>, </a:t>
                      </a:r>
                      <a:r>
                        <a:rPr lang="ru-RU" sz="1500" dirty="0" err="1">
                          <a:effectLst/>
                        </a:rPr>
                        <a:t>міжнародних</a:t>
                      </a:r>
                      <a:r>
                        <a:rPr lang="ru-RU" sz="1500" dirty="0">
                          <a:effectLst/>
                        </a:rPr>
                        <a:t> </a:t>
                      </a:r>
                      <a:r>
                        <a:rPr lang="ru-RU" sz="1500" dirty="0" err="1">
                          <a:effectLst/>
                        </a:rPr>
                        <a:t>фахових</a:t>
                      </a:r>
                      <a:r>
                        <a:rPr lang="ru-RU" sz="1500" dirty="0">
                          <a:effectLst/>
                        </a:rPr>
                        <a:t> </a:t>
                      </a:r>
                      <a:r>
                        <a:rPr lang="ru-RU" sz="1500" dirty="0" err="1">
                          <a:effectLst/>
                        </a:rPr>
                        <a:t>конкурсів</a:t>
                      </a:r>
                      <a:r>
                        <a:rPr lang="ru-RU" sz="1500" dirty="0">
                          <a:effectLst/>
                        </a:rPr>
                        <a:t>;</a:t>
                      </a:r>
                    </a:p>
                    <a:p>
                      <a:pPr>
                        <a:lnSpc>
                          <a:spcPct val="115000"/>
                        </a:lnSpc>
                        <a:spcAft>
                          <a:spcPts val="0"/>
                        </a:spcAft>
                      </a:pPr>
                      <a:r>
                        <a:rPr lang="ru-RU" sz="1500" dirty="0">
                          <a:effectLst/>
                        </a:rPr>
                        <a:t>2) </a:t>
                      </a:r>
                      <a:r>
                        <a:rPr lang="ru-RU" sz="1500" dirty="0" err="1">
                          <a:effectLst/>
                        </a:rPr>
                        <a:t>наявності</a:t>
                      </a:r>
                      <a:r>
                        <a:rPr lang="ru-RU" sz="1500" dirty="0">
                          <a:effectLst/>
                        </a:rPr>
                        <a:t> у </a:t>
                      </a:r>
                      <a:r>
                        <a:rPr lang="ru-RU" sz="1500" dirty="0" err="1">
                          <a:effectLst/>
                        </a:rPr>
                        <a:t>педпрацівника</a:t>
                      </a:r>
                      <a:r>
                        <a:rPr lang="ru-RU" sz="1500" dirty="0">
                          <a:effectLst/>
                        </a:rPr>
                        <a:t> </a:t>
                      </a:r>
                      <a:r>
                        <a:rPr lang="ru-RU" sz="1500" dirty="0" err="1">
                          <a:effectLst/>
                        </a:rPr>
                        <a:t>освітньо-наукового</a:t>
                      </a:r>
                      <a:r>
                        <a:rPr lang="ru-RU" sz="1500" dirty="0">
                          <a:effectLst/>
                        </a:rPr>
                        <a:t>/</a:t>
                      </a:r>
                      <a:r>
                        <a:rPr lang="ru-RU" sz="1500" dirty="0" err="1">
                          <a:effectLst/>
                        </a:rPr>
                        <a:t>освітньо-творчого</a:t>
                      </a:r>
                      <a:r>
                        <a:rPr lang="ru-RU" sz="1500" dirty="0">
                          <a:effectLst/>
                        </a:rPr>
                        <a:t>, </a:t>
                      </a:r>
                      <a:r>
                        <a:rPr lang="ru-RU" sz="1500" dirty="0" err="1">
                          <a:effectLst/>
                        </a:rPr>
                        <a:t>наукового</a:t>
                      </a:r>
                      <a:r>
                        <a:rPr lang="ru-RU" sz="1500" dirty="0">
                          <a:effectLst/>
                        </a:rPr>
                        <a:t> </a:t>
                      </a:r>
                      <a:r>
                        <a:rPr lang="ru-RU" sz="1500" dirty="0" err="1">
                          <a:effectLst/>
                        </a:rPr>
                        <a:t>ступеня</a:t>
                      </a:r>
                      <a:r>
                        <a:rPr lang="ru-RU" sz="1500" dirty="0">
                          <a:effectLst/>
                        </a:rPr>
                        <a:t>;</a:t>
                      </a:r>
                    </a:p>
                    <a:p>
                      <a:pPr>
                        <a:lnSpc>
                          <a:spcPct val="115000"/>
                        </a:lnSpc>
                        <a:spcAft>
                          <a:spcPts val="0"/>
                        </a:spcAft>
                      </a:pPr>
                      <a:r>
                        <a:rPr lang="ru-RU" sz="1500" dirty="0">
                          <a:effectLst/>
                        </a:rPr>
                        <a:t>- за </a:t>
                      </a:r>
                      <a:r>
                        <a:rPr lang="ru-RU" sz="1500" dirty="0" err="1">
                          <a:effectLst/>
                        </a:rPr>
                        <a:t>ініціативою</a:t>
                      </a:r>
                      <a:r>
                        <a:rPr lang="ru-RU" sz="1500" dirty="0">
                          <a:effectLst/>
                        </a:rPr>
                        <a:t> </a:t>
                      </a:r>
                      <a:r>
                        <a:rPr lang="ru-RU" sz="1500" dirty="0" err="1">
                          <a:effectLst/>
                        </a:rPr>
                        <a:t>педагогічного</a:t>
                      </a:r>
                      <a:r>
                        <a:rPr lang="ru-RU" sz="1500" dirty="0">
                          <a:effectLst/>
                        </a:rPr>
                        <a:t> </a:t>
                      </a:r>
                      <a:r>
                        <a:rPr lang="ru-RU" sz="1500" dirty="0" err="1">
                          <a:effectLst/>
                        </a:rPr>
                        <a:t>працівника</a:t>
                      </a:r>
                      <a:r>
                        <a:rPr lang="ru-RU" sz="1500" dirty="0">
                          <a:effectLst/>
                        </a:rPr>
                        <a:t> </a:t>
                      </a:r>
                      <a:r>
                        <a:rPr lang="ru-RU" sz="1500" dirty="0" err="1">
                          <a:effectLst/>
                        </a:rPr>
                        <a:t>який</a:t>
                      </a:r>
                      <a:r>
                        <a:rPr lang="ru-RU" sz="1500" dirty="0">
                          <a:effectLst/>
                        </a:rPr>
                        <a:t> </a:t>
                      </a:r>
                      <a:r>
                        <a:rPr lang="ru-RU" sz="1500" dirty="0" err="1">
                          <a:effectLst/>
                        </a:rPr>
                        <a:t>успішного</a:t>
                      </a:r>
                      <a:r>
                        <a:rPr lang="ru-RU" sz="1500" dirty="0">
                          <a:effectLst/>
                        </a:rPr>
                        <a:t> </a:t>
                      </a:r>
                      <a:r>
                        <a:rPr lang="ru-RU" sz="1500" dirty="0" err="1">
                          <a:effectLst/>
                        </a:rPr>
                        <a:t>пройшов</a:t>
                      </a:r>
                      <a:r>
                        <a:rPr lang="ru-RU" sz="1500" dirty="0">
                          <a:effectLst/>
                        </a:rPr>
                        <a:t> </a:t>
                      </a:r>
                      <a:r>
                        <a:rPr lang="ru-RU" sz="1500" dirty="0" err="1">
                          <a:effectLst/>
                        </a:rPr>
                        <a:t>сертифікацію</a:t>
                      </a:r>
                      <a:r>
                        <a:rPr lang="ru-RU" sz="1500" dirty="0">
                          <a:effectLst/>
                        </a:rPr>
                        <a:t>.</a:t>
                      </a:r>
                      <a:endParaRPr lang="ru-RU" sz="1500" dirty="0">
                        <a:effectLst/>
                        <a:latin typeface="Calibri"/>
                        <a:ea typeface="Calibri"/>
                        <a:cs typeface="Times New Roman"/>
                      </a:endParaRPr>
                    </a:p>
                  </a:txBody>
                  <a:tcPr marL="29664" marR="29664" marT="0" marB="0"/>
                </a:tc>
                <a:extLst>
                  <a:ext uri="{0D108BD9-81ED-4DB2-BD59-A6C34878D82A}">
                    <a16:rowId xmlns:a16="http://schemas.microsoft.com/office/drawing/2014/main" val="10002"/>
                  </a:ext>
                </a:extLst>
              </a:tr>
              <a:tr h="1086456">
                <a:tc>
                  <a:txBody>
                    <a:bodyPr/>
                    <a:lstStyle/>
                    <a:p>
                      <a:pPr>
                        <a:lnSpc>
                          <a:spcPct val="115000"/>
                        </a:lnSpc>
                        <a:spcAft>
                          <a:spcPts val="0"/>
                        </a:spcAft>
                      </a:pPr>
                      <a:r>
                        <a:rPr lang="ru-RU" sz="1500" dirty="0" err="1">
                          <a:effectLst/>
                        </a:rPr>
                        <a:t>Умовою</a:t>
                      </a:r>
                      <a:r>
                        <a:rPr lang="ru-RU" sz="1500" dirty="0">
                          <a:effectLst/>
                        </a:rPr>
                        <a:t> </a:t>
                      </a:r>
                      <a:r>
                        <a:rPr lang="ru-RU" sz="1500" dirty="0" err="1">
                          <a:effectLst/>
                        </a:rPr>
                        <a:t>чергової</a:t>
                      </a:r>
                      <a:r>
                        <a:rPr lang="ru-RU" sz="1500" dirty="0">
                          <a:effectLst/>
                        </a:rPr>
                        <a:t> </a:t>
                      </a:r>
                      <a:r>
                        <a:rPr lang="ru-RU" sz="1500" dirty="0" err="1">
                          <a:effectLst/>
                        </a:rPr>
                        <a:t>атестації</a:t>
                      </a:r>
                      <a:r>
                        <a:rPr lang="ru-RU" sz="1500" dirty="0">
                          <a:effectLst/>
                        </a:rPr>
                        <a:t> є </a:t>
                      </a:r>
                      <a:r>
                        <a:rPr lang="ru-RU" sz="1500" dirty="0" err="1">
                          <a:effectLst/>
                        </a:rPr>
                        <a:t>підвищення</a:t>
                      </a:r>
                      <a:r>
                        <a:rPr lang="ru-RU" sz="1500" dirty="0">
                          <a:effectLst/>
                        </a:rPr>
                        <a:t> </a:t>
                      </a:r>
                      <a:r>
                        <a:rPr lang="ru-RU" sz="1500" dirty="0" err="1">
                          <a:effectLst/>
                        </a:rPr>
                        <a:t>кваліфікації</a:t>
                      </a:r>
                      <a:r>
                        <a:rPr lang="ru-RU" sz="1500" dirty="0">
                          <a:effectLst/>
                        </a:rPr>
                        <a:t> у </a:t>
                      </a:r>
                      <a:r>
                        <a:rPr lang="ru-RU" sz="1500" dirty="0" err="1">
                          <a:effectLst/>
                        </a:rPr>
                        <a:t>міжатестаційний</a:t>
                      </a:r>
                      <a:r>
                        <a:rPr lang="ru-RU" sz="1500" dirty="0">
                          <a:effectLst/>
                        </a:rPr>
                        <a:t> </a:t>
                      </a:r>
                      <a:r>
                        <a:rPr lang="ru-RU" sz="1500" dirty="0" err="1">
                          <a:effectLst/>
                        </a:rPr>
                        <a:t>період</a:t>
                      </a:r>
                      <a:r>
                        <a:rPr lang="ru-RU" sz="1500" dirty="0">
                          <a:effectLst/>
                        </a:rPr>
                        <a:t> (</a:t>
                      </a:r>
                      <a:r>
                        <a:rPr lang="ru-RU" sz="1500" dirty="0" err="1">
                          <a:effectLst/>
                        </a:rPr>
                        <a:t>проміжок</a:t>
                      </a:r>
                      <a:r>
                        <a:rPr lang="ru-RU" sz="1500" dirty="0">
                          <a:effectLst/>
                        </a:rPr>
                        <a:t> </a:t>
                      </a:r>
                      <a:r>
                        <a:rPr lang="ru-RU" sz="1500" dirty="0" err="1">
                          <a:effectLst/>
                        </a:rPr>
                        <a:t>між</a:t>
                      </a:r>
                      <a:r>
                        <a:rPr lang="ru-RU" sz="1500" dirty="0">
                          <a:effectLst/>
                        </a:rPr>
                        <a:t> </a:t>
                      </a:r>
                      <a:r>
                        <a:rPr lang="ru-RU" sz="1500" dirty="0" err="1">
                          <a:effectLst/>
                        </a:rPr>
                        <a:t>проходженням</a:t>
                      </a:r>
                      <a:r>
                        <a:rPr lang="ru-RU" sz="1500" dirty="0">
                          <a:effectLst/>
                        </a:rPr>
                        <a:t> </a:t>
                      </a:r>
                      <a:r>
                        <a:rPr lang="ru-RU" sz="1500" dirty="0" err="1">
                          <a:effectLst/>
                        </a:rPr>
                        <a:t>педагогічним</a:t>
                      </a:r>
                      <a:r>
                        <a:rPr lang="ru-RU" sz="1500" dirty="0">
                          <a:effectLst/>
                        </a:rPr>
                        <a:t> </a:t>
                      </a:r>
                      <a:r>
                        <a:rPr lang="ru-RU" sz="1500" dirty="0" err="1">
                          <a:effectLst/>
                        </a:rPr>
                        <a:t>працівником</a:t>
                      </a:r>
                      <a:r>
                        <a:rPr lang="ru-RU" sz="1500" dirty="0">
                          <a:effectLst/>
                        </a:rPr>
                        <a:t> </a:t>
                      </a:r>
                      <a:r>
                        <a:rPr lang="ru-RU" sz="1500" dirty="0" err="1">
                          <a:effectLst/>
                        </a:rPr>
                        <a:t>попередньої</a:t>
                      </a:r>
                      <a:r>
                        <a:rPr lang="ru-RU" sz="1500" dirty="0">
                          <a:effectLst/>
                        </a:rPr>
                        <a:t> та </a:t>
                      </a:r>
                      <a:r>
                        <a:rPr lang="ru-RU" sz="1500" dirty="0" err="1">
                          <a:effectLst/>
                        </a:rPr>
                        <a:t>наступної</a:t>
                      </a:r>
                      <a:r>
                        <a:rPr lang="ru-RU" sz="1500" dirty="0">
                          <a:effectLst/>
                        </a:rPr>
                        <a:t> </a:t>
                      </a:r>
                      <a:r>
                        <a:rPr lang="ru-RU" sz="1500" dirty="0" err="1">
                          <a:effectLst/>
                        </a:rPr>
                        <a:t>атестації</a:t>
                      </a:r>
                      <a:r>
                        <a:rPr lang="ru-RU" sz="1500" dirty="0">
                          <a:effectLst/>
                        </a:rPr>
                        <a:t>) </a:t>
                      </a:r>
                      <a:r>
                        <a:rPr lang="ru-RU" sz="1500" dirty="0" err="1">
                          <a:effectLst/>
                        </a:rPr>
                        <a:t>відповідно</a:t>
                      </a:r>
                      <a:r>
                        <a:rPr lang="ru-RU" sz="1500" dirty="0">
                          <a:effectLst/>
                        </a:rPr>
                        <a:t> до </a:t>
                      </a:r>
                      <a:r>
                        <a:rPr lang="ru-RU" sz="1500" dirty="0" err="1">
                          <a:effectLst/>
                        </a:rPr>
                        <a:t>законодавства</a:t>
                      </a:r>
                      <a:r>
                        <a:rPr lang="ru-RU" sz="1500" dirty="0">
                          <a:effectLst/>
                        </a:rPr>
                        <a:t> (в </a:t>
                      </a:r>
                      <a:r>
                        <a:rPr lang="ru-RU" sz="1500" dirty="0" err="1">
                          <a:effectLst/>
                        </a:rPr>
                        <a:t>обсязі</a:t>
                      </a:r>
                      <a:r>
                        <a:rPr lang="ru-RU" sz="1500" dirty="0">
                          <a:effectLst/>
                        </a:rPr>
                        <a:t> 150 год. для </a:t>
                      </a:r>
                      <a:r>
                        <a:rPr lang="ru-RU" sz="1500" dirty="0" err="1">
                          <a:effectLst/>
                        </a:rPr>
                        <a:t>педпрацівників</a:t>
                      </a:r>
                      <a:r>
                        <a:rPr lang="ru-RU" sz="1500" dirty="0">
                          <a:effectLst/>
                        </a:rPr>
                        <a:t> ЗЗСО).</a:t>
                      </a:r>
                      <a:endParaRPr lang="ru-RU" sz="1500" dirty="0">
                        <a:effectLst/>
                        <a:latin typeface="Calibri"/>
                        <a:ea typeface="Calibri"/>
                        <a:cs typeface="Times New Roman"/>
                      </a:endParaRPr>
                    </a:p>
                  </a:txBody>
                  <a:tcPr marL="29664" marR="29664" marT="0" marB="0"/>
                </a:tc>
                <a:tc vMerge="1">
                  <a:txBody>
                    <a:bodyPr/>
                    <a:lstStyle/>
                    <a:p>
                      <a:endParaRPr lang="ru-RU"/>
                    </a:p>
                  </a:txBody>
                  <a:tcPr/>
                </a:tc>
                <a:extLst>
                  <a:ext uri="{0D108BD9-81ED-4DB2-BD59-A6C34878D82A}">
                    <a16:rowId xmlns:a16="http://schemas.microsoft.com/office/drawing/2014/main" val="10003"/>
                  </a:ext>
                </a:extLst>
              </a:tr>
              <a:tr h="1901299">
                <a:tc>
                  <a:txBody>
                    <a:bodyPr/>
                    <a:lstStyle/>
                    <a:p>
                      <a:pPr>
                        <a:lnSpc>
                          <a:spcPct val="115000"/>
                        </a:lnSpc>
                        <a:spcAft>
                          <a:spcPts val="0"/>
                        </a:spcAft>
                      </a:pPr>
                      <a:r>
                        <a:rPr lang="ru-RU" sz="1500" dirty="0" err="1">
                          <a:effectLst/>
                        </a:rPr>
                        <a:t>якщо</a:t>
                      </a:r>
                      <a:r>
                        <a:rPr lang="ru-RU" sz="1500" dirty="0">
                          <a:effectLst/>
                        </a:rPr>
                        <a:t> </a:t>
                      </a:r>
                      <a:r>
                        <a:rPr lang="ru-RU" sz="1500" dirty="0" err="1">
                          <a:effectLst/>
                        </a:rPr>
                        <a:t>педагогічний</a:t>
                      </a:r>
                      <a:r>
                        <a:rPr lang="ru-RU" sz="1500" dirty="0">
                          <a:effectLst/>
                        </a:rPr>
                        <a:t> </a:t>
                      </a:r>
                      <a:r>
                        <a:rPr lang="ru-RU" sz="1500" dirty="0" err="1">
                          <a:effectLst/>
                        </a:rPr>
                        <a:t>працівник</a:t>
                      </a:r>
                      <a:r>
                        <a:rPr lang="ru-RU" sz="1500" dirty="0">
                          <a:effectLst/>
                        </a:rPr>
                        <a:t>, </a:t>
                      </a:r>
                      <a:r>
                        <a:rPr lang="ru-RU" sz="1500" dirty="0" err="1">
                          <a:effectLst/>
                        </a:rPr>
                        <a:t>який</a:t>
                      </a:r>
                      <a:r>
                        <a:rPr lang="ru-RU" sz="1500" dirty="0">
                          <a:effectLst/>
                        </a:rPr>
                        <a:t> </a:t>
                      </a:r>
                      <a:r>
                        <a:rPr lang="ru-RU" sz="1500" dirty="0" err="1">
                          <a:effectLst/>
                        </a:rPr>
                        <a:t>атестується</a:t>
                      </a:r>
                      <a:r>
                        <a:rPr lang="ru-RU" sz="1500" dirty="0">
                          <a:effectLst/>
                        </a:rPr>
                        <a:t>, </a:t>
                      </a:r>
                      <a:r>
                        <a:rPr lang="ru-RU" sz="1500" dirty="0" err="1">
                          <a:effectLst/>
                        </a:rPr>
                        <a:t>тимчасово</a:t>
                      </a:r>
                      <a:r>
                        <a:rPr lang="ru-RU" sz="1500" dirty="0">
                          <a:effectLst/>
                        </a:rPr>
                        <a:t> </a:t>
                      </a:r>
                      <a:r>
                        <a:rPr lang="ru-RU" sz="1500" dirty="0" err="1">
                          <a:effectLst/>
                        </a:rPr>
                        <a:t>непрацездатний</a:t>
                      </a:r>
                      <a:r>
                        <a:rPr lang="ru-RU" sz="1500" dirty="0">
                          <a:effectLst/>
                        </a:rPr>
                        <a:t> </a:t>
                      </a:r>
                      <a:r>
                        <a:rPr lang="ru-RU" sz="1500" dirty="0" err="1">
                          <a:effectLst/>
                        </a:rPr>
                        <a:t>або</a:t>
                      </a:r>
                      <a:r>
                        <a:rPr lang="ru-RU" sz="1500" dirty="0">
                          <a:effectLst/>
                        </a:rPr>
                        <a:t> є </a:t>
                      </a:r>
                      <a:r>
                        <a:rPr lang="ru-RU" sz="1500" dirty="0" err="1">
                          <a:effectLst/>
                        </a:rPr>
                        <a:t>інші</a:t>
                      </a:r>
                      <a:r>
                        <a:rPr lang="ru-RU" sz="1500" dirty="0">
                          <a:effectLst/>
                        </a:rPr>
                        <a:t> </a:t>
                      </a:r>
                      <a:r>
                        <a:rPr lang="ru-RU" sz="1500" dirty="0" err="1">
                          <a:effectLst/>
                        </a:rPr>
                        <a:t>обставини</a:t>
                      </a:r>
                      <a:r>
                        <a:rPr lang="ru-RU" sz="1500" dirty="0">
                          <a:effectLst/>
                        </a:rPr>
                        <a:t>, </a:t>
                      </a:r>
                      <a:r>
                        <a:rPr lang="ru-RU" sz="1500" dirty="0" err="1">
                          <a:effectLst/>
                        </a:rPr>
                        <a:t>що</a:t>
                      </a:r>
                      <a:r>
                        <a:rPr lang="ru-RU" sz="1500" dirty="0">
                          <a:effectLst/>
                        </a:rPr>
                        <a:t> не </a:t>
                      </a:r>
                      <a:r>
                        <a:rPr lang="ru-RU" sz="1500" dirty="0" err="1">
                          <a:effectLst/>
                        </a:rPr>
                        <a:t>залежать</a:t>
                      </a:r>
                      <a:r>
                        <a:rPr lang="ru-RU" sz="1500" dirty="0">
                          <a:effectLst/>
                        </a:rPr>
                        <a:t> </a:t>
                      </a:r>
                      <a:r>
                        <a:rPr lang="ru-RU" sz="1500" dirty="0" err="1">
                          <a:effectLst/>
                        </a:rPr>
                        <a:t>від</a:t>
                      </a:r>
                      <a:r>
                        <a:rPr lang="ru-RU" sz="1500" dirty="0">
                          <a:effectLst/>
                        </a:rPr>
                        <a:t> </a:t>
                      </a:r>
                      <a:r>
                        <a:rPr lang="ru-RU" sz="1500" dirty="0" err="1">
                          <a:effectLst/>
                        </a:rPr>
                        <a:t>його</a:t>
                      </a:r>
                      <a:r>
                        <a:rPr lang="ru-RU" sz="1500" dirty="0">
                          <a:effectLst/>
                        </a:rPr>
                        <a:t> </a:t>
                      </a:r>
                      <a:r>
                        <a:rPr lang="ru-RU" sz="1500" dirty="0" err="1">
                          <a:effectLst/>
                        </a:rPr>
                        <a:t>волі</a:t>
                      </a:r>
                      <a:r>
                        <a:rPr lang="ru-RU" sz="1500" dirty="0">
                          <a:effectLst/>
                        </a:rPr>
                        <a:t> та </a:t>
                      </a:r>
                      <a:r>
                        <a:rPr lang="ru-RU" sz="1500" dirty="0" err="1">
                          <a:effectLst/>
                        </a:rPr>
                        <a:t>перешкоджають</a:t>
                      </a:r>
                      <a:r>
                        <a:rPr lang="ru-RU" sz="1500" dirty="0">
                          <a:effectLst/>
                        </a:rPr>
                        <a:t> </a:t>
                      </a:r>
                      <a:r>
                        <a:rPr lang="ru-RU" sz="1500" dirty="0" err="1">
                          <a:effectLst/>
                        </a:rPr>
                        <a:t>проходженню</a:t>
                      </a:r>
                      <a:r>
                        <a:rPr lang="ru-RU" sz="1500" dirty="0">
                          <a:effectLst/>
                        </a:rPr>
                        <a:t> ним </a:t>
                      </a:r>
                      <a:r>
                        <a:rPr lang="ru-RU" sz="1500" dirty="0" err="1">
                          <a:effectLst/>
                        </a:rPr>
                        <a:t>атестації</a:t>
                      </a:r>
                      <a:r>
                        <a:rPr lang="ru-RU" sz="1500" dirty="0">
                          <a:effectLst/>
                        </a:rPr>
                        <a:t>, </a:t>
                      </a:r>
                      <a:r>
                        <a:rPr lang="ru-RU" sz="1500" dirty="0" err="1">
                          <a:effectLst/>
                        </a:rPr>
                        <a:t>проведення</a:t>
                      </a:r>
                      <a:r>
                        <a:rPr lang="ru-RU" sz="1500" dirty="0">
                          <a:effectLst/>
                        </a:rPr>
                        <a:t> </a:t>
                      </a:r>
                      <a:r>
                        <a:rPr lang="ru-RU" sz="1500" dirty="0" err="1">
                          <a:effectLst/>
                        </a:rPr>
                        <a:t>атестації</a:t>
                      </a:r>
                      <a:r>
                        <a:rPr lang="ru-RU" sz="1500" dirty="0">
                          <a:effectLst/>
                        </a:rPr>
                        <a:t>  </a:t>
                      </a:r>
                      <a:r>
                        <a:rPr lang="ru-RU" sz="1500" dirty="0" err="1">
                          <a:effectLst/>
                        </a:rPr>
                        <a:t>або</a:t>
                      </a:r>
                      <a:r>
                        <a:rPr lang="ru-RU" sz="1500" dirty="0">
                          <a:effectLst/>
                        </a:rPr>
                        <a:t> </a:t>
                      </a:r>
                      <a:r>
                        <a:rPr lang="ru-RU" sz="1500" dirty="0" err="1">
                          <a:effectLst/>
                        </a:rPr>
                        <a:t>окремих</a:t>
                      </a:r>
                      <a:r>
                        <a:rPr lang="ru-RU" sz="1500" dirty="0">
                          <a:effectLst/>
                        </a:rPr>
                        <a:t> </a:t>
                      </a:r>
                      <a:r>
                        <a:rPr lang="ru-RU" sz="1500" dirty="0" err="1">
                          <a:effectLst/>
                        </a:rPr>
                        <a:t>засідань</a:t>
                      </a:r>
                      <a:r>
                        <a:rPr lang="ru-RU" sz="1500" dirty="0">
                          <a:effectLst/>
                        </a:rPr>
                        <a:t> </a:t>
                      </a:r>
                      <a:r>
                        <a:rPr lang="ru-RU" sz="1500" dirty="0" err="1">
                          <a:effectLst/>
                        </a:rPr>
                        <a:t>атестаційної</a:t>
                      </a:r>
                      <a:r>
                        <a:rPr lang="ru-RU" sz="1500" dirty="0">
                          <a:effectLst/>
                        </a:rPr>
                        <a:t> </a:t>
                      </a:r>
                      <a:r>
                        <a:rPr lang="ru-RU" sz="1500" dirty="0" err="1">
                          <a:effectLst/>
                        </a:rPr>
                        <a:t>комісії</a:t>
                      </a:r>
                      <a:r>
                        <a:rPr lang="ru-RU" sz="1500" dirty="0">
                          <a:effectLst/>
                        </a:rPr>
                        <a:t> </a:t>
                      </a:r>
                      <a:r>
                        <a:rPr lang="ru-RU" sz="1500" dirty="0" err="1">
                          <a:effectLst/>
                        </a:rPr>
                        <a:t>має</a:t>
                      </a:r>
                      <a:r>
                        <a:rPr lang="ru-RU" sz="1500" dirty="0">
                          <a:effectLst/>
                        </a:rPr>
                        <a:t> бути перенесено за </a:t>
                      </a:r>
                      <a:r>
                        <a:rPr lang="ru-RU" sz="1500" dirty="0" err="1">
                          <a:effectLst/>
                        </a:rPr>
                        <a:t>рішенням</a:t>
                      </a:r>
                      <a:r>
                        <a:rPr lang="ru-RU" sz="1500" dirty="0">
                          <a:effectLst/>
                        </a:rPr>
                        <a:t> </a:t>
                      </a:r>
                      <a:r>
                        <a:rPr lang="ru-RU" sz="1500" dirty="0" err="1">
                          <a:effectLst/>
                        </a:rPr>
                        <a:t>відповідної</a:t>
                      </a:r>
                      <a:r>
                        <a:rPr lang="ru-RU" sz="1500" dirty="0">
                          <a:effectLst/>
                        </a:rPr>
                        <a:t> </a:t>
                      </a:r>
                      <a:r>
                        <a:rPr lang="ru-RU" sz="1500" dirty="0" err="1">
                          <a:effectLst/>
                        </a:rPr>
                        <a:t>атестаційної</a:t>
                      </a:r>
                      <a:r>
                        <a:rPr lang="ru-RU" sz="1500" dirty="0">
                          <a:effectLst/>
                        </a:rPr>
                        <a:t> </a:t>
                      </a:r>
                      <a:r>
                        <a:rPr lang="ru-RU" sz="1500" dirty="0" err="1">
                          <a:effectLst/>
                        </a:rPr>
                        <a:t>комісії</a:t>
                      </a:r>
                      <a:r>
                        <a:rPr lang="ru-RU" sz="1500" dirty="0">
                          <a:effectLst/>
                        </a:rPr>
                        <a:t> до </a:t>
                      </a:r>
                      <a:r>
                        <a:rPr lang="ru-RU" sz="1500" dirty="0" err="1">
                          <a:effectLst/>
                        </a:rPr>
                        <a:t>припинення</a:t>
                      </a:r>
                      <a:r>
                        <a:rPr lang="ru-RU" sz="1500" dirty="0">
                          <a:effectLst/>
                        </a:rPr>
                        <a:t> таких </a:t>
                      </a:r>
                      <a:r>
                        <a:rPr lang="ru-RU" sz="1500" dirty="0" err="1">
                          <a:effectLst/>
                        </a:rPr>
                        <a:t>обставин</a:t>
                      </a:r>
                      <a:r>
                        <a:rPr lang="ru-RU" sz="1500" dirty="0">
                          <a:effectLst/>
                        </a:rPr>
                        <a:t>, але не </a:t>
                      </a:r>
                      <a:r>
                        <a:rPr lang="ru-RU" sz="1500" dirty="0" err="1">
                          <a:effectLst/>
                        </a:rPr>
                        <a:t>більше</a:t>
                      </a:r>
                      <a:r>
                        <a:rPr lang="ru-RU" sz="1500" dirty="0">
                          <a:effectLst/>
                        </a:rPr>
                        <a:t> </a:t>
                      </a:r>
                      <a:r>
                        <a:rPr lang="ru-RU" sz="1500" dirty="0" err="1">
                          <a:effectLst/>
                        </a:rPr>
                        <a:t>ніж</a:t>
                      </a:r>
                      <a:r>
                        <a:rPr lang="ru-RU" sz="1500" dirty="0">
                          <a:effectLst/>
                        </a:rPr>
                        <a:t> на один </a:t>
                      </a:r>
                      <a:r>
                        <a:rPr lang="ru-RU" sz="1500" dirty="0" err="1">
                          <a:effectLst/>
                        </a:rPr>
                        <a:t>рік</a:t>
                      </a:r>
                      <a:r>
                        <a:rPr lang="ru-RU" sz="1500" dirty="0">
                          <a:effectLst/>
                        </a:rPr>
                        <a:t>. У такому </a:t>
                      </a:r>
                      <a:r>
                        <a:rPr lang="ru-RU" sz="1500" dirty="0" err="1">
                          <a:effectLst/>
                        </a:rPr>
                        <a:t>випадку</a:t>
                      </a:r>
                      <a:r>
                        <a:rPr lang="ru-RU" sz="1500" dirty="0">
                          <a:effectLst/>
                        </a:rPr>
                        <a:t> за </a:t>
                      </a:r>
                      <a:r>
                        <a:rPr lang="ru-RU" sz="1500" dirty="0" err="1">
                          <a:effectLst/>
                        </a:rPr>
                        <a:t>педагогічним</a:t>
                      </a:r>
                      <a:r>
                        <a:rPr lang="ru-RU" sz="1500" dirty="0">
                          <a:effectLst/>
                        </a:rPr>
                        <a:t> </a:t>
                      </a:r>
                      <a:r>
                        <a:rPr lang="ru-RU" sz="1500" dirty="0" err="1">
                          <a:effectLst/>
                        </a:rPr>
                        <a:t>працівником</a:t>
                      </a:r>
                      <a:r>
                        <a:rPr lang="ru-RU" sz="1500" dirty="0">
                          <a:effectLst/>
                        </a:rPr>
                        <a:t> </a:t>
                      </a:r>
                      <a:r>
                        <a:rPr lang="ru-RU" sz="1500" dirty="0" err="1">
                          <a:effectLst/>
                        </a:rPr>
                        <a:t>зберігається</a:t>
                      </a:r>
                      <a:r>
                        <a:rPr lang="ru-RU" sz="1500" dirty="0">
                          <a:effectLst/>
                        </a:rPr>
                        <a:t> </a:t>
                      </a:r>
                      <a:r>
                        <a:rPr lang="ru-RU" sz="1500" dirty="0" err="1">
                          <a:effectLst/>
                        </a:rPr>
                        <a:t>раніше</a:t>
                      </a:r>
                      <a:r>
                        <a:rPr lang="ru-RU" sz="1500" dirty="0">
                          <a:effectLst/>
                        </a:rPr>
                        <a:t> </a:t>
                      </a:r>
                      <a:r>
                        <a:rPr lang="ru-RU" sz="1500" dirty="0" err="1">
                          <a:effectLst/>
                        </a:rPr>
                        <a:t>присвоєна</a:t>
                      </a:r>
                      <a:r>
                        <a:rPr lang="ru-RU" sz="1500" dirty="0">
                          <a:effectLst/>
                        </a:rPr>
                        <a:t> </a:t>
                      </a:r>
                      <a:r>
                        <a:rPr lang="ru-RU" sz="1500" dirty="0" err="1">
                          <a:effectLst/>
                        </a:rPr>
                        <a:t>кваліфікаційна</a:t>
                      </a:r>
                      <a:r>
                        <a:rPr lang="ru-RU" sz="1500" dirty="0">
                          <a:effectLst/>
                        </a:rPr>
                        <a:t> </a:t>
                      </a:r>
                      <a:r>
                        <a:rPr lang="ru-RU" sz="1500" dirty="0" err="1">
                          <a:effectLst/>
                        </a:rPr>
                        <a:t>категорія</a:t>
                      </a:r>
                      <a:r>
                        <a:rPr lang="ru-RU" sz="1500" dirty="0">
                          <a:effectLst/>
                        </a:rPr>
                        <a:t> (</a:t>
                      </a:r>
                      <a:r>
                        <a:rPr lang="ru-RU" sz="1500" dirty="0" err="1">
                          <a:effectLst/>
                        </a:rPr>
                        <a:t>педагогічне</a:t>
                      </a:r>
                      <a:r>
                        <a:rPr lang="ru-RU" sz="1500" dirty="0">
                          <a:effectLst/>
                        </a:rPr>
                        <a:t> </a:t>
                      </a:r>
                      <a:r>
                        <a:rPr lang="ru-RU" sz="1500" dirty="0" err="1">
                          <a:effectLst/>
                        </a:rPr>
                        <a:t>звання</a:t>
                      </a:r>
                      <a:r>
                        <a:rPr lang="ru-RU" sz="1500" dirty="0">
                          <a:effectLst/>
                        </a:rPr>
                        <a:t>) до </a:t>
                      </a:r>
                      <a:r>
                        <a:rPr lang="ru-RU" sz="1500" dirty="0" err="1">
                          <a:effectLst/>
                        </a:rPr>
                        <a:t>проходження</a:t>
                      </a:r>
                      <a:r>
                        <a:rPr lang="ru-RU" sz="1500" dirty="0">
                          <a:effectLst/>
                        </a:rPr>
                        <a:t> ним </a:t>
                      </a:r>
                      <a:r>
                        <a:rPr lang="ru-RU" sz="1500" dirty="0" err="1">
                          <a:effectLst/>
                        </a:rPr>
                        <a:t>атестації</a:t>
                      </a:r>
                      <a:r>
                        <a:rPr lang="ru-RU" sz="1500" dirty="0">
                          <a:effectLst/>
                        </a:rPr>
                        <a:t> (п.7 р.3).</a:t>
                      </a:r>
                      <a:endParaRPr lang="ru-RU" sz="1500" dirty="0">
                        <a:effectLst/>
                        <a:latin typeface="Calibri"/>
                        <a:ea typeface="Calibri"/>
                        <a:cs typeface="Times New Roman"/>
                      </a:endParaRPr>
                    </a:p>
                  </a:txBody>
                  <a:tcPr marL="29664" marR="29664" marT="0" marB="0"/>
                </a:tc>
                <a:tc vMerge="1">
                  <a:txBody>
                    <a:bodyPr/>
                    <a:lstStyle/>
                    <a:p>
                      <a:endParaRPr lang="ru-RU"/>
                    </a:p>
                  </a:txBody>
                  <a:tcPr/>
                </a:tc>
                <a:extLst>
                  <a:ext uri="{0D108BD9-81ED-4DB2-BD59-A6C34878D82A}">
                    <a16:rowId xmlns:a16="http://schemas.microsoft.com/office/drawing/2014/main" val="10004"/>
                  </a:ext>
                </a:extLst>
              </a:tr>
              <a:tr h="1629685">
                <a:tc gridSpan="2">
                  <a:txBody>
                    <a:bodyPr/>
                    <a:lstStyle/>
                    <a:p>
                      <a:pPr>
                        <a:lnSpc>
                          <a:spcPct val="115000"/>
                        </a:lnSpc>
                        <a:spcAft>
                          <a:spcPts val="0"/>
                        </a:spcAft>
                      </a:pPr>
                      <a:r>
                        <a:rPr lang="ru-RU" sz="1500" dirty="0" err="1">
                          <a:effectLst/>
                        </a:rPr>
                        <a:t>Успішне</a:t>
                      </a:r>
                      <a:r>
                        <a:rPr lang="ru-RU" sz="1500" dirty="0">
                          <a:effectLst/>
                        </a:rPr>
                        <a:t> </a:t>
                      </a:r>
                      <a:r>
                        <a:rPr lang="ru-RU" sz="1500" dirty="0" err="1">
                          <a:effectLst/>
                        </a:rPr>
                        <a:t>проходження</a:t>
                      </a:r>
                      <a:r>
                        <a:rPr lang="ru-RU" sz="1500" dirty="0">
                          <a:effectLst/>
                        </a:rPr>
                        <a:t> </a:t>
                      </a:r>
                      <a:r>
                        <a:rPr lang="ru-RU" sz="1500" dirty="0" err="1">
                          <a:effectLst/>
                        </a:rPr>
                        <a:t>сертифікації</a:t>
                      </a:r>
                      <a:r>
                        <a:rPr lang="ru-RU" sz="1500" dirty="0">
                          <a:effectLst/>
                        </a:rPr>
                        <a:t> </a:t>
                      </a:r>
                      <a:r>
                        <a:rPr lang="ru-RU" sz="1500" dirty="0" err="1">
                          <a:effectLst/>
                        </a:rPr>
                        <a:t>зараховується</a:t>
                      </a:r>
                      <a:r>
                        <a:rPr lang="ru-RU" sz="1500" dirty="0">
                          <a:effectLst/>
                        </a:rPr>
                        <a:t> як </a:t>
                      </a:r>
                      <a:r>
                        <a:rPr lang="ru-RU" sz="1500" dirty="0" err="1">
                          <a:effectLst/>
                        </a:rPr>
                        <a:t>проходження</a:t>
                      </a:r>
                      <a:r>
                        <a:rPr lang="ru-RU" sz="1500" dirty="0">
                          <a:effectLst/>
                        </a:rPr>
                        <a:t> </a:t>
                      </a:r>
                      <a:r>
                        <a:rPr lang="ru-RU" sz="1500" dirty="0" err="1">
                          <a:effectLst/>
                        </a:rPr>
                        <a:t>атестації</a:t>
                      </a:r>
                      <a:r>
                        <a:rPr lang="ru-RU" sz="1500" dirty="0">
                          <a:effectLst/>
                        </a:rPr>
                        <a:t> </a:t>
                      </a:r>
                      <a:r>
                        <a:rPr lang="ru-RU" sz="1500" dirty="0" err="1">
                          <a:effectLst/>
                        </a:rPr>
                        <a:t>педагогічним</a:t>
                      </a:r>
                      <a:r>
                        <a:rPr lang="ru-RU" sz="1500" dirty="0">
                          <a:effectLst/>
                        </a:rPr>
                        <a:t> </a:t>
                      </a:r>
                      <a:r>
                        <a:rPr lang="ru-RU" sz="1500" dirty="0" err="1">
                          <a:effectLst/>
                        </a:rPr>
                        <a:t>працівником</a:t>
                      </a:r>
                      <a:r>
                        <a:rPr lang="ru-RU" sz="1500" dirty="0">
                          <a:effectLst/>
                        </a:rPr>
                        <a:t>, а </a:t>
                      </a:r>
                      <a:r>
                        <a:rPr lang="ru-RU" sz="1500" dirty="0" err="1">
                          <a:effectLst/>
                        </a:rPr>
                        <a:t>також</a:t>
                      </a:r>
                      <a:r>
                        <a:rPr lang="ru-RU" sz="1500" dirty="0">
                          <a:effectLst/>
                        </a:rPr>
                        <a:t> є </a:t>
                      </a:r>
                      <a:r>
                        <a:rPr lang="ru-RU" sz="1500" dirty="0" err="1">
                          <a:effectLst/>
                        </a:rPr>
                        <a:t>підставою</a:t>
                      </a:r>
                      <a:r>
                        <a:rPr lang="ru-RU" sz="1500" dirty="0">
                          <a:effectLst/>
                        </a:rPr>
                        <a:t> для </a:t>
                      </a:r>
                      <a:r>
                        <a:rPr lang="ru-RU" sz="1500" dirty="0" err="1">
                          <a:effectLst/>
                        </a:rPr>
                        <a:t>присвоєння</a:t>
                      </a:r>
                      <a:r>
                        <a:rPr lang="ru-RU" sz="1500" dirty="0">
                          <a:effectLst/>
                        </a:rPr>
                        <a:t> </a:t>
                      </a:r>
                      <a:r>
                        <a:rPr lang="ru-RU" sz="1500" dirty="0" err="1">
                          <a:effectLst/>
                        </a:rPr>
                        <a:t>педагогічному</a:t>
                      </a:r>
                      <a:r>
                        <a:rPr lang="ru-RU" sz="1500" dirty="0">
                          <a:effectLst/>
                        </a:rPr>
                        <a:t> </a:t>
                      </a:r>
                      <a:r>
                        <a:rPr lang="ru-RU" sz="1500" dirty="0" err="1">
                          <a:effectLst/>
                        </a:rPr>
                        <a:t>працівнику</a:t>
                      </a:r>
                      <a:r>
                        <a:rPr lang="ru-RU" sz="1500" dirty="0">
                          <a:effectLst/>
                        </a:rPr>
                        <a:t> </a:t>
                      </a:r>
                      <a:r>
                        <a:rPr lang="ru-RU" sz="1500" dirty="0" err="1">
                          <a:effectLst/>
                        </a:rPr>
                        <a:t>відповідної</a:t>
                      </a:r>
                      <a:r>
                        <a:rPr lang="ru-RU" sz="1500" dirty="0">
                          <a:effectLst/>
                        </a:rPr>
                        <a:t> </a:t>
                      </a:r>
                      <a:r>
                        <a:rPr lang="ru-RU" sz="1500" dirty="0" err="1">
                          <a:effectLst/>
                        </a:rPr>
                        <a:t>кваліфікаційної</a:t>
                      </a:r>
                      <a:r>
                        <a:rPr lang="ru-RU" sz="1500" dirty="0">
                          <a:effectLst/>
                        </a:rPr>
                        <a:t> </a:t>
                      </a:r>
                      <a:r>
                        <a:rPr lang="ru-RU" sz="1500" dirty="0" err="1">
                          <a:effectLst/>
                        </a:rPr>
                        <a:t>категорії</a:t>
                      </a:r>
                      <a:r>
                        <a:rPr lang="ru-RU" sz="1500" dirty="0">
                          <a:effectLst/>
                        </a:rPr>
                        <a:t> та/</a:t>
                      </a:r>
                      <a:r>
                        <a:rPr lang="ru-RU" sz="1500" dirty="0" err="1">
                          <a:effectLst/>
                        </a:rPr>
                        <a:t>або</a:t>
                      </a:r>
                      <a:r>
                        <a:rPr lang="ru-RU" sz="1500" dirty="0">
                          <a:effectLst/>
                        </a:rPr>
                        <a:t> </a:t>
                      </a:r>
                      <a:r>
                        <a:rPr lang="ru-RU" sz="1500" dirty="0" err="1">
                          <a:effectLst/>
                        </a:rPr>
                        <a:t>педагогічного</a:t>
                      </a:r>
                      <a:r>
                        <a:rPr lang="ru-RU" sz="1500" dirty="0">
                          <a:effectLst/>
                        </a:rPr>
                        <a:t> </a:t>
                      </a:r>
                      <a:r>
                        <a:rPr lang="ru-RU" sz="1500" dirty="0" err="1">
                          <a:effectLst/>
                        </a:rPr>
                        <a:t>звання</a:t>
                      </a:r>
                      <a:r>
                        <a:rPr lang="ru-RU" sz="1500" dirty="0">
                          <a:effectLst/>
                        </a:rPr>
                        <a:t>. </a:t>
                      </a:r>
                      <a:r>
                        <a:rPr lang="ru-RU" sz="1500" dirty="0" err="1">
                          <a:effectLst/>
                        </a:rPr>
                        <a:t>Присвоєння</a:t>
                      </a:r>
                      <a:r>
                        <a:rPr lang="ru-RU" sz="1500" dirty="0">
                          <a:effectLst/>
                        </a:rPr>
                        <a:t>/</a:t>
                      </a:r>
                      <a:r>
                        <a:rPr lang="ru-RU" sz="1500" dirty="0" err="1">
                          <a:effectLst/>
                        </a:rPr>
                        <a:t>підтвердження</a:t>
                      </a:r>
                      <a:r>
                        <a:rPr lang="ru-RU" sz="1500" dirty="0">
                          <a:effectLst/>
                        </a:rPr>
                        <a:t> </a:t>
                      </a:r>
                      <a:r>
                        <a:rPr lang="ru-RU" sz="1500" dirty="0" err="1">
                          <a:effectLst/>
                        </a:rPr>
                        <a:t>кваліфікаційної</a:t>
                      </a:r>
                      <a:r>
                        <a:rPr lang="ru-RU" sz="1500" dirty="0">
                          <a:effectLst/>
                        </a:rPr>
                        <a:t> </a:t>
                      </a:r>
                      <a:r>
                        <a:rPr lang="ru-RU" sz="1500" dirty="0" err="1">
                          <a:effectLst/>
                        </a:rPr>
                        <a:t>категорії</a:t>
                      </a:r>
                      <a:r>
                        <a:rPr lang="ru-RU" sz="1500" dirty="0">
                          <a:effectLst/>
                        </a:rPr>
                        <a:t> та/</a:t>
                      </a:r>
                      <a:r>
                        <a:rPr lang="ru-RU" sz="1500" dirty="0" err="1">
                          <a:effectLst/>
                        </a:rPr>
                        <a:t>або</a:t>
                      </a:r>
                      <a:r>
                        <a:rPr lang="ru-RU" sz="1500" dirty="0">
                          <a:effectLst/>
                        </a:rPr>
                        <a:t> </a:t>
                      </a:r>
                      <a:r>
                        <a:rPr lang="ru-RU" sz="1500" dirty="0" err="1">
                          <a:effectLst/>
                        </a:rPr>
                        <a:t>педагогічного</a:t>
                      </a:r>
                      <a:r>
                        <a:rPr lang="ru-RU" sz="1500" dirty="0">
                          <a:effectLst/>
                        </a:rPr>
                        <a:t> </a:t>
                      </a:r>
                      <a:r>
                        <a:rPr lang="ru-RU" sz="1500" dirty="0" err="1">
                          <a:effectLst/>
                        </a:rPr>
                        <a:t>звання</a:t>
                      </a:r>
                      <a:r>
                        <a:rPr lang="ru-RU" sz="1500" dirty="0">
                          <a:effectLst/>
                        </a:rPr>
                        <a:t> проводиться без </a:t>
                      </a:r>
                      <a:r>
                        <a:rPr lang="ru-RU" sz="1500" dirty="0" err="1">
                          <a:effectLst/>
                        </a:rPr>
                        <a:t>урахування</a:t>
                      </a:r>
                      <a:r>
                        <a:rPr lang="ru-RU" sz="1500" dirty="0">
                          <a:effectLst/>
                        </a:rPr>
                        <a:t> </a:t>
                      </a:r>
                      <a:r>
                        <a:rPr lang="ru-RU" sz="1500" dirty="0" err="1">
                          <a:effectLst/>
                        </a:rPr>
                        <a:t>тривалості</a:t>
                      </a:r>
                      <a:r>
                        <a:rPr lang="ru-RU" sz="1500" dirty="0">
                          <a:effectLst/>
                        </a:rPr>
                        <a:t> </a:t>
                      </a:r>
                      <a:r>
                        <a:rPr lang="ru-RU" sz="1500" dirty="0" err="1">
                          <a:effectLst/>
                        </a:rPr>
                        <a:t>міжатестаційного</a:t>
                      </a:r>
                      <a:r>
                        <a:rPr lang="ru-RU" sz="1500" dirty="0">
                          <a:effectLst/>
                        </a:rPr>
                        <a:t> </a:t>
                      </a:r>
                      <a:r>
                        <a:rPr lang="ru-RU" sz="1500" dirty="0" err="1">
                          <a:effectLst/>
                        </a:rPr>
                        <a:t>періоду</a:t>
                      </a:r>
                      <a:r>
                        <a:rPr lang="ru-RU" sz="1500" dirty="0">
                          <a:effectLst/>
                        </a:rPr>
                        <a:t>, </a:t>
                      </a:r>
                      <a:r>
                        <a:rPr lang="ru-RU" sz="1500" dirty="0" err="1">
                          <a:effectLst/>
                        </a:rPr>
                        <a:t>підвищення</a:t>
                      </a:r>
                      <a:r>
                        <a:rPr lang="ru-RU" sz="1500" dirty="0">
                          <a:effectLst/>
                        </a:rPr>
                        <a:t> </a:t>
                      </a:r>
                      <a:r>
                        <a:rPr lang="ru-RU" sz="1500" dirty="0" err="1">
                          <a:effectLst/>
                        </a:rPr>
                        <a:t>кваліфікації</a:t>
                      </a:r>
                      <a:r>
                        <a:rPr lang="ru-RU" sz="1500" dirty="0">
                          <a:effectLst/>
                        </a:rPr>
                        <a:t>, стажу </a:t>
                      </a:r>
                      <a:r>
                        <a:rPr lang="ru-RU" sz="1500" dirty="0" err="1">
                          <a:effectLst/>
                        </a:rPr>
                        <a:t>роботи</a:t>
                      </a:r>
                      <a:r>
                        <a:rPr lang="ru-RU" sz="1500" dirty="0">
                          <a:effectLst/>
                        </a:rPr>
                        <a:t> на </a:t>
                      </a:r>
                      <a:r>
                        <a:rPr lang="ru-RU" sz="1500" dirty="0" err="1">
                          <a:effectLst/>
                        </a:rPr>
                        <a:t>посаді</a:t>
                      </a:r>
                      <a:r>
                        <a:rPr lang="ru-RU" sz="1500" dirty="0">
                          <a:effectLst/>
                        </a:rPr>
                        <a:t> </a:t>
                      </a:r>
                      <a:r>
                        <a:rPr lang="ru-RU" sz="1500" dirty="0" err="1">
                          <a:effectLst/>
                        </a:rPr>
                        <a:t>педагогічного</a:t>
                      </a:r>
                      <a:r>
                        <a:rPr lang="ru-RU" sz="1500" dirty="0">
                          <a:effectLst/>
                        </a:rPr>
                        <a:t> </a:t>
                      </a:r>
                      <a:r>
                        <a:rPr lang="ru-RU" sz="1500" dirty="0" err="1">
                          <a:effectLst/>
                        </a:rPr>
                        <a:t>працівника</a:t>
                      </a:r>
                      <a:r>
                        <a:rPr lang="ru-RU" sz="1500" dirty="0">
                          <a:effectLst/>
                        </a:rPr>
                        <a:t>, та без </a:t>
                      </a:r>
                      <a:r>
                        <a:rPr lang="ru-RU" sz="1500" dirty="0" err="1">
                          <a:effectLst/>
                        </a:rPr>
                        <a:t>проведення</a:t>
                      </a:r>
                      <a:r>
                        <a:rPr lang="ru-RU" sz="1500" dirty="0">
                          <a:effectLst/>
                        </a:rPr>
                        <a:t> будь-</a:t>
                      </a:r>
                      <a:r>
                        <a:rPr lang="ru-RU" sz="1500" dirty="0" err="1">
                          <a:effectLst/>
                        </a:rPr>
                        <a:t>яких</a:t>
                      </a:r>
                      <a:r>
                        <a:rPr lang="ru-RU" sz="1500" dirty="0">
                          <a:effectLst/>
                        </a:rPr>
                        <a:t> </a:t>
                      </a:r>
                      <a:r>
                        <a:rPr lang="ru-RU" sz="1500" dirty="0" err="1">
                          <a:effectLst/>
                        </a:rPr>
                        <a:t>заходів</a:t>
                      </a:r>
                      <a:r>
                        <a:rPr lang="ru-RU" sz="1500" dirty="0">
                          <a:effectLst/>
                        </a:rPr>
                        <a:t>, </a:t>
                      </a:r>
                      <a:r>
                        <a:rPr lang="ru-RU" sz="1500" dirty="0" err="1">
                          <a:effectLst/>
                        </a:rPr>
                        <a:t>пов’язаних</a:t>
                      </a:r>
                      <a:r>
                        <a:rPr lang="ru-RU" sz="1500" dirty="0">
                          <a:effectLst/>
                        </a:rPr>
                        <a:t> </a:t>
                      </a:r>
                      <a:r>
                        <a:rPr lang="ru-RU" sz="1500" dirty="0" err="1">
                          <a:effectLst/>
                        </a:rPr>
                        <a:t>із</a:t>
                      </a:r>
                      <a:r>
                        <a:rPr lang="ru-RU" sz="1500" dirty="0">
                          <a:effectLst/>
                        </a:rPr>
                        <a:t> </a:t>
                      </a:r>
                      <a:r>
                        <a:rPr lang="ru-RU" sz="1500" dirty="0" err="1">
                          <a:effectLst/>
                        </a:rPr>
                        <a:t>вивченням</a:t>
                      </a:r>
                      <a:r>
                        <a:rPr lang="ru-RU" sz="1500" dirty="0">
                          <a:effectLst/>
                        </a:rPr>
                        <a:t> і </a:t>
                      </a:r>
                      <a:r>
                        <a:rPr lang="ru-RU" sz="1500" dirty="0" err="1">
                          <a:effectLst/>
                        </a:rPr>
                        <a:t>оцінюванням</a:t>
                      </a:r>
                      <a:r>
                        <a:rPr lang="ru-RU" sz="1500" dirty="0">
                          <a:effectLst/>
                        </a:rPr>
                        <a:t> </a:t>
                      </a:r>
                      <a:r>
                        <a:rPr lang="ru-RU" sz="1500" dirty="0" err="1">
                          <a:effectLst/>
                        </a:rPr>
                        <a:t>його</a:t>
                      </a:r>
                      <a:r>
                        <a:rPr lang="ru-RU" sz="1500" dirty="0">
                          <a:effectLst/>
                        </a:rPr>
                        <a:t> </a:t>
                      </a:r>
                      <a:r>
                        <a:rPr lang="ru-RU" sz="1500" dirty="0" err="1">
                          <a:effectLst/>
                        </a:rPr>
                        <a:t>діяльності</a:t>
                      </a:r>
                      <a:r>
                        <a:rPr lang="ru-RU" sz="1500" dirty="0">
                          <a:effectLst/>
                        </a:rPr>
                        <a:t> та </a:t>
                      </a:r>
                      <a:r>
                        <a:rPr lang="ru-RU" sz="1500" dirty="0" err="1">
                          <a:effectLst/>
                        </a:rPr>
                        <a:t>професійних</a:t>
                      </a:r>
                      <a:r>
                        <a:rPr lang="ru-RU" sz="1500" dirty="0">
                          <a:effectLst/>
                        </a:rPr>
                        <a:t> компетентностей. </a:t>
                      </a:r>
                      <a:r>
                        <a:rPr lang="ru-RU" sz="1500" dirty="0" err="1">
                          <a:effectLst/>
                        </a:rPr>
                        <a:t>Зарахування</a:t>
                      </a:r>
                      <a:r>
                        <a:rPr lang="ru-RU" sz="1500" dirty="0">
                          <a:effectLst/>
                        </a:rPr>
                        <a:t> </a:t>
                      </a:r>
                      <a:r>
                        <a:rPr lang="ru-RU" sz="1500" dirty="0" err="1">
                          <a:effectLst/>
                        </a:rPr>
                        <a:t>ертифікації</a:t>
                      </a:r>
                      <a:r>
                        <a:rPr lang="ru-RU" sz="1500" dirty="0">
                          <a:effectLst/>
                        </a:rPr>
                        <a:t> </a:t>
                      </a:r>
                      <a:r>
                        <a:rPr lang="ru-RU" sz="1500" dirty="0" err="1">
                          <a:effectLst/>
                        </a:rPr>
                        <a:t>здійснюється</a:t>
                      </a:r>
                      <a:r>
                        <a:rPr lang="ru-RU" sz="1500" dirty="0">
                          <a:effectLst/>
                        </a:rPr>
                        <a:t> один раз </a:t>
                      </a:r>
                      <a:r>
                        <a:rPr lang="ru-RU" sz="1500" dirty="0" err="1">
                          <a:effectLst/>
                        </a:rPr>
                        <a:t>протягом</a:t>
                      </a:r>
                      <a:r>
                        <a:rPr lang="ru-RU" sz="1500" dirty="0">
                          <a:effectLst/>
                        </a:rPr>
                        <a:t> строку </a:t>
                      </a:r>
                      <a:r>
                        <a:rPr lang="ru-RU" sz="1500" dirty="0" err="1">
                          <a:effectLst/>
                        </a:rPr>
                        <a:t>дії</a:t>
                      </a:r>
                      <a:r>
                        <a:rPr lang="ru-RU" sz="1500" dirty="0">
                          <a:effectLst/>
                        </a:rPr>
                        <a:t> </a:t>
                      </a:r>
                      <a:r>
                        <a:rPr lang="ru-RU" sz="1500" dirty="0" err="1">
                          <a:effectLst/>
                        </a:rPr>
                        <a:t>сертифіката</a:t>
                      </a:r>
                      <a:r>
                        <a:rPr lang="ru-RU" sz="1500" dirty="0">
                          <a:effectLst/>
                        </a:rPr>
                        <a:t>  </a:t>
                      </a:r>
                      <a:r>
                        <a:rPr lang="ru-RU" sz="1500" dirty="0" err="1">
                          <a:effectLst/>
                        </a:rPr>
                        <a:t>педагогічного</a:t>
                      </a:r>
                      <a:r>
                        <a:rPr lang="ru-RU" sz="1500" dirty="0">
                          <a:effectLst/>
                        </a:rPr>
                        <a:t> </a:t>
                      </a:r>
                      <a:r>
                        <a:rPr lang="ru-RU" sz="1500" dirty="0" err="1">
                          <a:effectLst/>
                        </a:rPr>
                        <a:t>працівника</a:t>
                      </a:r>
                      <a:r>
                        <a:rPr lang="ru-RU" sz="1500" dirty="0">
                          <a:effectLst/>
                        </a:rPr>
                        <a:t> </a:t>
                      </a:r>
                      <a:r>
                        <a:rPr lang="ru-RU" sz="1500" dirty="0" err="1">
                          <a:effectLst/>
                        </a:rPr>
                        <a:t>під</a:t>
                      </a:r>
                      <a:r>
                        <a:rPr lang="ru-RU" sz="1500" dirty="0">
                          <a:effectLst/>
                        </a:rPr>
                        <a:t> час </a:t>
                      </a:r>
                      <a:r>
                        <a:rPr lang="ru-RU" sz="1500" dirty="0" err="1">
                          <a:effectLst/>
                        </a:rPr>
                        <a:t>його</a:t>
                      </a:r>
                      <a:r>
                        <a:rPr lang="ru-RU" sz="1500" dirty="0">
                          <a:effectLst/>
                        </a:rPr>
                        <a:t> </a:t>
                      </a:r>
                      <a:r>
                        <a:rPr lang="ru-RU" sz="1500" dirty="0" err="1">
                          <a:effectLst/>
                        </a:rPr>
                        <a:t>чергової</a:t>
                      </a:r>
                      <a:r>
                        <a:rPr lang="ru-RU" sz="1500" dirty="0">
                          <a:effectLst/>
                        </a:rPr>
                        <a:t> </a:t>
                      </a:r>
                      <a:r>
                        <a:rPr lang="ru-RU" sz="1500" dirty="0" err="1">
                          <a:effectLst/>
                        </a:rPr>
                        <a:t>або</a:t>
                      </a:r>
                      <a:r>
                        <a:rPr lang="ru-RU" sz="1500" dirty="0">
                          <a:effectLst/>
                        </a:rPr>
                        <a:t> </a:t>
                      </a:r>
                      <a:r>
                        <a:rPr lang="ru-RU" sz="1500" dirty="0" err="1">
                          <a:effectLst/>
                        </a:rPr>
                        <a:t>позачергової</a:t>
                      </a:r>
                      <a:r>
                        <a:rPr lang="ru-RU" sz="1500" dirty="0">
                          <a:effectLst/>
                        </a:rPr>
                        <a:t> </a:t>
                      </a:r>
                      <a:r>
                        <a:rPr lang="ru-RU" sz="1500" dirty="0" err="1">
                          <a:effectLst/>
                        </a:rPr>
                        <a:t>атестації,що</a:t>
                      </a:r>
                      <a:r>
                        <a:rPr lang="ru-RU" sz="1500" dirty="0">
                          <a:effectLst/>
                        </a:rPr>
                        <a:t> проводиться за </a:t>
                      </a:r>
                      <a:r>
                        <a:rPr lang="ru-RU" sz="1500" dirty="0" err="1">
                          <a:effectLst/>
                        </a:rPr>
                        <a:t>ініціативи</a:t>
                      </a:r>
                      <a:r>
                        <a:rPr lang="ru-RU" sz="1500" dirty="0">
                          <a:effectLst/>
                        </a:rPr>
                        <a:t> </a:t>
                      </a:r>
                      <a:r>
                        <a:rPr lang="ru-RU" sz="1500" dirty="0" err="1">
                          <a:effectLst/>
                        </a:rPr>
                        <a:t>педагогічного</a:t>
                      </a:r>
                      <a:r>
                        <a:rPr lang="ru-RU" sz="1500" dirty="0">
                          <a:effectLst/>
                        </a:rPr>
                        <a:t> </a:t>
                      </a:r>
                      <a:r>
                        <a:rPr lang="ru-RU" sz="1500" dirty="0" err="1">
                          <a:effectLst/>
                        </a:rPr>
                        <a:t>працівника</a:t>
                      </a:r>
                      <a:r>
                        <a:rPr lang="ru-RU" sz="1500" dirty="0">
                          <a:effectLst/>
                        </a:rPr>
                        <a:t> (п.13 р.1).</a:t>
                      </a:r>
                      <a:endParaRPr lang="ru-RU" sz="1500" dirty="0">
                        <a:effectLst/>
                        <a:latin typeface="Calibri"/>
                        <a:ea typeface="Calibri"/>
                        <a:cs typeface="Times New Roman"/>
                      </a:endParaRPr>
                    </a:p>
                  </a:txBody>
                  <a:tcPr marL="29664" marR="29664" marT="0" marB="0"/>
                </a:tc>
                <a:tc hMerge="1">
                  <a:txBody>
                    <a:bodyPr/>
                    <a:lstStyle/>
                    <a:p>
                      <a:endParaRPr lang="ru-RU"/>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39024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E9D4C2-6D48-4A83-8EA6-54EB08253BD8}"/>
              </a:ext>
            </a:extLst>
          </p:cNvPr>
          <p:cNvSpPr>
            <a:spLocks noGrp="1"/>
          </p:cNvSpPr>
          <p:nvPr>
            <p:ph type="title"/>
          </p:nvPr>
        </p:nvSpPr>
        <p:spPr>
          <a:xfrm>
            <a:off x="2251363" y="80010"/>
            <a:ext cx="9212927" cy="991119"/>
          </a:xfrm>
        </p:spPr>
        <p:txBody>
          <a:bodyPr>
            <a:normAutofit fontScale="90000"/>
          </a:bodyPr>
          <a:lstStyle/>
          <a:p>
            <a:r>
              <a:rPr lang="ru-RU" b="1" dirty="0" err="1">
                <a:solidFill>
                  <a:srgbClr val="1F464B"/>
                </a:solidFill>
              </a:rPr>
              <a:t>Особливості</a:t>
            </a:r>
            <a:r>
              <a:rPr lang="ru-RU" b="1" dirty="0">
                <a:solidFill>
                  <a:srgbClr val="1F464B"/>
                </a:solidFill>
              </a:rPr>
              <a:t> </a:t>
            </a:r>
            <a:r>
              <a:rPr lang="ru-RU" b="1" dirty="0" err="1">
                <a:solidFill>
                  <a:srgbClr val="1F464B"/>
                </a:solidFill>
              </a:rPr>
              <a:t>атестації</a:t>
            </a:r>
            <a:r>
              <a:rPr lang="ru-RU" b="1" dirty="0">
                <a:solidFill>
                  <a:srgbClr val="1F464B"/>
                </a:solidFill>
              </a:rPr>
              <a:t> </a:t>
            </a:r>
            <a:r>
              <a:rPr lang="ru-RU" b="1" dirty="0" err="1">
                <a:solidFill>
                  <a:srgbClr val="1F464B"/>
                </a:solidFill>
              </a:rPr>
              <a:t>педагогічних</a:t>
            </a:r>
            <a:r>
              <a:rPr lang="ru-RU" b="1" dirty="0">
                <a:solidFill>
                  <a:srgbClr val="1F464B"/>
                </a:solidFill>
              </a:rPr>
              <a:t> </a:t>
            </a:r>
            <a:r>
              <a:rPr lang="ru-RU" b="1" dirty="0" err="1">
                <a:solidFill>
                  <a:srgbClr val="1F464B"/>
                </a:solidFill>
              </a:rPr>
              <a:t>працівників</a:t>
            </a:r>
            <a:r>
              <a:rPr lang="ru-RU" b="1" dirty="0">
                <a:solidFill>
                  <a:srgbClr val="1F464B"/>
                </a:solidFill>
              </a:rPr>
              <a:t> за </a:t>
            </a:r>
            <a:r>
              <a:rPr lang="ru-RU" b="1" dirty="0" err="1">
                <a:solidFill>
                  <a:srgbClr val="1F464B"/>
                </a:solidFill>
              </a:rPr>
              <a:t>новим</a:t>
            </a:r>
            <a:r>
              <a:rPr lang="ru-RU" b="1" dirty="0">
                <a:solidFill>
                  <a:srgbClr val="1F464B"/>
                </a:solidFill>
              </a:rPr>
              <a:t> </a:t>
            </a:r>
            <a:r>
              <a:rPr lang="ru-RU" b="1" dirty="0" err="1">
                <a:solidFill>
                  <a:srgbClr val="1F464B"/>
                </a:solidFill>
              </a:rPr>
              <a:t>Положенням</a:t>
            </a:r>
            <a:r>
              <a:rPr lang="ru-RU" b="1" dirty="0">
                <a:solidFill>
                  <a:srgbClr val="1F464B"/>
                </a:solidFill>
              </a:rPr>
              <a:t> :</a:t>
            </a:r>
          </a:p>
        </p:txBody>
      </p:sp>
      <p:sp>
        <p:nvSpPr>
          <p:cNvPr id="3" name="Прямоугольник 2"/>
          <p:cNvSpPr/>
          <p:nvPr/>
        </p:nvSpPr>
        <p:spPr>
          <a:xfrm>
            <a:off x="902970" y="1135678"/>
            <a:ext cx="10389870" cy="1938992"/>
          </a:xfrm>
          <a:prstGeom prst="rect">
            <a:avLst/>
          </a:prstGeom>
        </p:spPr>
        <p:txBody>
          <a:bodyPr wrap="square">
            <a:spAutoFit/>
          </a:bodyPr>
          <a:lstStyle/>
          <a:p>
            <a:pPr marL="342900" indent="-342900">
              <a:buFont typeface="Wingdings" pitchFamily="2" charset="2"/>
              <a:buChar char="Ø"/>
            </a:pPr>
            <a:r>
              <a:rPr lang="ru-RU" sz="2000" dirty="0" err="1"/>
              <a:t>атестації</a:t>
            </a:r>
            <a:r>
              <a:rPr lang="ru-RU" sz="2000" dirty="0"/>
              <a:t> </a:t>
            </a:r>
            <a:r>
              <a:rPr lang="ru-RU" sz="2000" dirty="0" err="1"/>
              <a:t>підлягають</a:t>
            </a:r>
            <a:r>
              <a:rPr lang="ru-RU" sz="2000" dirty="0"/>
              <a:t> </a:t>
            </a:r>
            <a:r>
              <a:rPr lang="ru-RU" sz="2000" dirty="0" err="1"/>
              <a:t>педагогічні</a:t>
            </a:r>
            <a:r>
              <a:rPr lang="ru-RU" sz="2000" dirty="0"/>
              <a:t> </a:t>
            </a:r>
            <a:r>
              <a:rPr lang="ru-RU" sz="2000" dirty="0" err="1"/>
              <a:t>працівники</a:t>
            </a:r>
            <a:r>
              <a:rPr lang="ru-RU" sz="2000" dirty="0"/>
              <a:t>, посади </a:t>
            </a:r>
            <a:r>
              <a:rPr lang="ru-RU" sz="2000" dirty="0" err="1"/>
              <a:t>яких</a:t>
            </a:r>
            <a:r>
              <a:rPr lang="ru-RU" sz="2000" dirty="0"/>
              <a:t> </a:t>
            </a:r>
            <a:r>
              <a:rPr lang="ru-RU" sz="2000" dirty="0" err="1"/>
              <a:t>віднесено</a:t>
            </a:r>
            <a:r>
              <a:rPr lang="ru-RU" sz="2000" dirty="0"/>
              <a:t>  (п.2 р.1 </a:t>
            </a:r>
            <a:r>
              <a:rPr lang="ru-RU" sz="2000" dirty="0" err="1"/>
              <a:t>Положення</a:t>
            </a:r>
            <a:r>
              <a:rPr lang="ru-RU" sz="2000" dirty="0"/>
              <a:t>) до </a:t>
            </a:r>
            <a:r>
              <a:rPr lang="ru-RU" sz="2000" dirty="0" err="1"/>
              <a:t>педагогічних</a:t>
            </a:r>
            <a:r>
              <a:rPr lang="ru-RU" sz="2000" dirty="0"/>
              <a:t>, </a:t>
            </a:r>
            <a:r>
              <a:rPr lang="ru-RU" sz="2000" dirty="0" err="1"/>
              <a:t>згідно</a:t>
            </a:r>
            <a:r>
              <a:rPr lang="ru-RU" sz="2000" dirty="0"/>
              <a:t> з </a:t>
            </a:r>
            <a:r>
              <a:rPr lang="ru-RU" sz="2000" dirty="0" err="1"/>
              <a:t>переліком</a:t>
            </a:r>
            <a:r>
              <a:rPr lang="ru-RU" sz="2000" dirty="0"/>
              <a:t>  (постанова КМУ </a:t>
            </a:r>
            <a:r>
              <a:rPr lang="ru-RU" sz="2000" dirty="0" err="1"/>
              <a:t>від</a:t>
            </a:r>
            <a:r>
              <a:rPr lang="ru-RU" sz="2000" dirty="0"/>
              <a:t> 14.06.2000 року №963); </a:t>
            </a:r>
            <a:r>
              <a:rPr lang="ru-RU" sz="2000" dirty="0" err="1"/>
              <a:t>атестація</a:t>
            </a:r>
            <a:r>
              <a:rPr lang="ru-RU" sz="2000" dirty="0"/>
              <a:t> </a:t>
            </a:r>
            <a:r>
              <a:rPr lang="ru-RU" sz="2000" dirty="0" err="1"/>
              <a:t>педагогічних</a:t>
            </a:r>
            <a:r>
              <a:rPr lang="ru-RU" sz="2000" dirty="0"/>
              <a:t> </a:t>
            </a:r>
            <a:r>
              <a:rPr lang="ru-RU" sz="2000" dirty="0" err="1"/>
              <a:t>працівників</a:t>
            </a:r>
            <a:r>
              <a:rPr lang="ru-RU" sz="2000" dirty="0"/>
              <a:t> є </a:t>
            </a:r>
            <a:r>
              <a:rPr lang="ru-RU" sz="2000" dirty="0" err="1"/>
              <a:t>обов’язковою</a:t>
            </a:r>
            <a:r>
              <a:rPr lang="ru-RU" sz="2000" dirty="0"/>
              <a:t> (п.4 р.1 </a:t>
            </a:r>
            <a:r>
              <a:rPr lang="ru-RU" sz="2000" dirty="0" err="1"/>
              <a:t>Положення</a:t>
            </a:r>
            <a:r>
              <a:rPr lang="ru-RU" sz="2000" dirty="0"/>
              <a:t>),  </a:t>
            </a:r>
            <a:r>
              <a:rPr lang="ru-RU" sz="2000" dirty="0" err="1"/>
              <a:t>може</a:t>
            </a:r>
            <a:r>
              <a:rPr lang="ru-RU" sz="2000" dirty="0"/>
              <a:t> бути </a:t>
            </a:r>
            <a:r>
              <a:rPr lang="ru-RU" sz="2000" dirty="0" err="1"/>
              <a:t>черговою</a:t>
            </a:r>
            <a:r>
              <a:rPr lang="ru-RU" sz="2000" dirty="0"/>
              <a:t>  </a:t>
            </a:r>
            <a:r>
              <a:rPr lang="ru-RU" sz="2000" dirty="0" err="1"/>
              <a:t>або</a:t>
            </a:r>
            <a:r>
              <a:rPr lang="ru-RU" sz="2000" dirty="0"/>
              <a:t> </a:t>
            </a:r>
            <a:r>
              <a:rPr lang="ru-RU" sz="2000" dirty="0" err="1"/>
              <a:t>позачерговою</a:t>
            </a:r>
            <a:r>
              <a:rPr lang="ru-RU" sz="2000" dirty="0"/>
              <a:t> (п.4 р.1)., проводиться з </a:t>
            </a:r>
            <a:r>
              <a:rPr lang="ru-RU" sz="2000" dirty="0" err="1"/>
              <a:t>дотриманням</a:t>
            </a:r>
            <a:r>
              <a:rPr lang="ru-RU" sz="2000" dirty="0"/>
              <a:t> </a:t>
            </a:r>
            <a:r>
              <a:rPr lang="ru-RU" sz="2000" dirty="0" err="1"/>
              <a:t>академічної</a:t>
            </a:r>
            <a:r>
              <a:rPr lang="ru-RU" sz="2000" dirty="0"/>
              <a:t> </a:t>
            </a:r>
            <a:r>
              <a:rPr lang="ru-RU" sz="2000" dirty="0" err="1"/>
              <a:t>доброчесності</a:t>
            </a:r>
            <a:r>
              <a:rPr lang="ru-RU" sz="2000" dirty="0"/>
              <a:t> (п.4 р.1);</a:t>
            </a:r>
          </a:p>
          <a:p>
            <a:pPr marL="342900" indent="-342900">
              <a:buFont typeface="Wingdings" pitchFamily="2" charset="2"/>
              <a:buChar char="Ø"/>
            </a:pPr>
            <a:r>
              <a:rPr lang="ru-RU" sz="2000" dirty="0" err="1"/>
              <a:t>педагогічний</a:t>
            </a:r>
            <a:r>
              <a:rPr lang="ru-RU" sz="2000" dirty="0"/>
              <a:t> </a:t>
            </a:r>
            <a:r>
              <a:rPr lang="ru-RU" sz="2000" dirty="0" err="1"/>
              <a:t>працівник</a:t>
            </a:r>
            <a:r>
              <a:rPr lang="ru-RU" sz="2000" dirty="0"/>
              <a:t> проходить </a:t>
            </a:r>
            <a:r>
              <a:rPr lang="ru-RU" sz="2000" dirty="0" err="1"/>
              <a:t>чергову</a:t>
            </a:r>
            <a:r>
              <a:rPr lang="ru-RU" sz="2000" dirty="0"/>
              <a:t> </a:t>
            </a:r>
            <a:r>
              <a:rPr lang="ru-RU" sz="2000" dirty="0" err="1"/>
              <a:t>атестацію</a:t>
            </a:r>
            <a:r>
              <a:rPr lang="ru-RU" sz="2000" dirty="0"/>
              <a:t> не </a:t>
            </a:r>
            <a:r>
              <a:rPr lang="ru-RU" sz="2000" dirty="0" err="1"/>
              <a:t>менше</a:t>
            </a:r>
            <a:r>
              <a:rPr lang="ru-RU" sz="2000" dirty="0"/>
              <a:t> одного разу на </a:t>
            </a:r>
            <a:r>
              <a:rPr lang="ru-RU" sz="2000" dirty="0" err="1"/>
              <a:t>п’ять</a:t>
            </a:r>
            <a:r>
              <a:rPr lang="ru-RU" sz="2000" dirty="0"/>
              <a:t> </a:t>
            </a:r>
            <a:r>
              <a:rPr lang="ru-RU" sz="2000" dirty="0" err="1"/>
              <a:t>років</a:t>
            </a:r>
            <a:r>
              <a:rPr lang="ru-RU" sz="2000" dirty="0"/>
              <a:t>, </a:t>
            </a:r>
            <a:r>
              <a:rPr lang="ru-RU" sz="2000" dirty="0" err="1"/>
              <a:t>крім</a:t>
            </a:r>
            <a:r>
              <a:rPr lang="ru-RU" sz="2000" dirty="0"/>
              <a:t> </a:t>
            </a:r>
            <a:r>
              <a:rPr lang="ru-RU" sz="2000" dirty="0" err="1"/>
              <a:t>випадків</a:t>
            </a:r>
            <a:r>
              <a:rPr lang="ru-RU" sz="2000" dirty="0"/>
              <a:t>, </a:t>
            </a:r>
            <a:r>
              <a:rPr lang="ru-RU" sz="2000" dirty="0" err="1"/>
              <a:t>передбачених</a:t>
            </a:r>
            <a:r>
              <a:rPr lang="ru-RU" sz="2000" dirty="0"/>
              <a:t> </a:t>
            </a:r>
            <a:r>
              <a:rPr lang="ru-RU" sz="2000" dirty="0" err="1"/>
              <a:t>законодавством</a:t>
            </a:r>
            <a:r>
              <a:rPr lang="ru-RU" sz="2000" dirty="0"/>
              <a:t>;</a:t>
            </a:r>
          </a:p>
        </p:txBody>
      </p:sp>
      <p:sp>
        <p:nvSpPr>
          <p:cNvPr id="29" name="Прямоугольник 28"/>
          <p:cNvSpPr/>
          <p:nvPr/>
        </p:nvSpPr>
        <p:spPr>
          <a:xfrm>
            <a:off x="228600" y="3086100"/>
            <a:ext cx="11738610" cy="2554545"/>
          </a:xfrm>
          <a:prstGeom prst="rect">
            <a:avLst/>
          </a:prstGeom>
        </p:spPr>
        <p:txBody>
          <a:bodyPr wrap="square">
            <a:spAutoFit/>
          </a:bodyPr>
          <a:lstStyle/>
          <a:p>
            <a:pPr marL="342900" indent="-342900">
              <a:buFont typeface="Wingdings" pitchFamily="2" charset="2"/>
              <a:buChar char="Ø"/>
            </a:pPr>
            <a:r>
              <a:rPr lang="ru-RU" sz="2000" dirty="0" err="1"/>
              <a:t>підвищення</a:t>
            </a:r>
            <a:r>
              <a:rPr lang="ru-RU" sz="2000" dirty="0"/>
              <a:t> </a:t>
            </a:r>
            <a:r>
              <a:rPr lang="ru-RU" sz="2000" dirty="0" err="1"/>
              <a:t>кваліфікації</a:t>
            </a:r>
            <a:r>
              <a:rPr lang="ru-RU" sz="2000" dirty="0"/>
              <a:t> є </a:t>
            </a:r>
            <a:r>
              <a:rPr lang="ru-RU" sz="2000" dirty="0" err="1"/>
              <a:t>необхідною</a:t>
            </a:r>
            <a:r>
              <a:rPr lang="ru-RU" sz="2000" dirty="0"/>
              <a:t> </a:t>
            </a:r>
            <a:r>
              <a:rPr lang="ru-RU" sz="2000" dirty="0" err="1"/>
              <a:t>умовою</a:t>
            </a:r>
            <a:r>
              <a:rPr lang="ru-RU" sz="2000" dirty="0"/>
              <a:t> </a:t>
            </a:r>
            <a:r>
              <a:rPr lang="ru-RU" sz="2000" dirty="0" err="1"/>
              <a:t>атестації</a:t>
            </a:r>
            <a:r>
              <a:rPr lang="ru-RU" sz="2000" dirty="0"/>
              <a:t>; </a:t>
            </a:r>
            <a:r>
              <a:rPr lang="ru-RU" sz="2000" dirty="0" err="1"/>
              <a:t>мінімальний</a:t>
            </a:r>
            <a:r>
              <a:rPr lang="ru-RU" sz="2000" dirty="0"/>
              <a:t> </a:t>
            </a:r>
            <a:r>
              <a:rPr lang="ru-RU" sz="2000" dirty="0" err="1"/>
              <a:t>загальний</a:t>
            </a:r>
            <a:r>
              <a:rPr lang="ru-RU" sz="2000" dirty="0"/>
              <a:t> </a:t>
            </a:r>
            <a:r>
              <a:rPr lang="ru-RU" sz="2000" dirty="0" err="1"/>
              <a:t>обсяг</a:t>
            </a:r>
            <a:r>
              <a:rPr lang="ru-RU" sz="2000" dirty="0"/>
              <a:t> (</a:t>
            </a:r>
            <a:r>
              <a:rPr lang="ru-RU" sz="2000" dirty="0" err="1"/>
              <a:t>загальна</a:t>
            </a:r>
            <a:r>
              <a:rPr lang="ru-RU" sz="2000" dirty="0"/>
              <a:t> </a:t>
            </a:r>
            <a:r>
              <a:rPr lang="ru-RU" sz="2000" dirty="0" err="1"/>
              <a:t>тривалість</a:t>
            </a:r>
            <a:r>
              <a:rPr lang="ru-RU" sz="2000" dirty="0"/>
              <a:t>) </a:t>
            </a:r>
            <a:r>
              <a:rPr lang="ru-RU" sz="2000" dirty="0" err="1"/>
              <a:t>підвищення</a:t>
            </a:r>
            <a:r>
              <a:rPr lang="ru-RU" sz="2000" dirty="0"/>
              <a:t> </a:t>
            </a:r>
            <a:r>
              <a:rPr lang="ru-RU" sz="2000" dirty="0" err="1"/>
              <a:t>кваліфікації</a:t>
            </a:r>
            <a:r>
              <a:rPr lang="ru-RU" sz="2000" dirty="0"/>
              <a:t> </a:t>
            </a:r>
            <a:r>
              <a:rPr lang="ru-RU" sz="2000" dirty="0" err="1"/>
              <a:t>педагогічних</a:t>
            </a:r>
            <a:r>
              <a:rPr lang="ru-RU" sz="2000" dirty="0"/>
              <a:t> </a:t>
            </a:r>
            <a:r>
              <a:rPr lang="ru-RU" sz="2000" dirty="0" err="1"/>
              <a:t>працівників</a:t>
            </a:r>
            <a:r>
              <a:rPr lang="ru-RU" sz="2000" dirty="0"/>
              <a:t>  </a:t>
            </a:r>
            <a:r>
              <a:rPr lang="ru-RU" sz="2000" dirty="0" err="1"/>
              <a:t>закладів</a:t>
            </a:r>
            <a:r>
              <a:rPr lang="ru-RU" sz="2000" dirty="0"/>
              <a:t> </a:t>
            </a:r>
            <a:r>
              <a:rPr lang="ru-RU" sz="2000" dirty="0" err="1"/>
              <a:t>загальної</a:t>
            </a:r>
            <a:r>
              <a:rPr lang="ru-RU" sz="2000" dirty="0"/>
              <a:t> </a:t>
            </a:r>
            <a:r>
              <a:rPr lang="ru-RU" sz="2000" dirty="0" err="1"/>
              <a:t>середньої</a:t>
            </a:r>
            <a:r>
              <a:rPr lang="ru-RU" sz="2000" dirty="0"/>
              <a:t> </a:t>
            </a:r>
            <a:r>
              <a:rPr lang="ru-RU" sz="2000" dirty="0" err="1"/>
              <a:t>освіти</a:t>
            </a:r>
            <a:r>
              <a:rPr lang="ru-RU" sz="2000" dirty="0"/>
              <a:t>, </a:t>
            </a:r>
            <a:r>
              <a:rPr lang="ru-RU" sz="2000" dirty="0" err="1"/>
              <a:t>необхідний</a:t>
            </a:r>
            <a:r>
              <a:rPr lang="ru-RU" sz="2000" dirty="0"/>
              <a:t> для </a:t>
            </a:r>
            <a:r>
              <a:rPr lang="ru-RU" sz="2000" dirty="0" err="1"/>
              <a:t>проходження</a:t>
            </a:r>
            <a:r>
              <a:rPr lang="ru-RU" sz="2000" dirty="0"/>
              <a:t> </a:t>
            </a:r>
            <a:r>
              <a:rPr lang="ru-RU" sz="2000" dirty="0" err="1"/>
              <a:t>атестації</a:t>
            </a:r>
            <a:r>
              <a:rPr lang="ru-RU" sz="2000" dirty="0"/>
              <a:t>, становить не </a:t>
            </a:r>
            <a:r>
              <a:rPr lang="ru-RU" sz="2000" dirty="0" err="1"/>
              <a:t>менше</a:t>
            </a:r>
            <a:r>
              <a:rPr lang="ru-RU" sz="2000" dirty="0"/>
              <a:t> </a:t>
            </a:r>
            <a:r>
              <a:rPr lang="ru-RU" sz="2000" dirty="0" err="1"/>
              <a:t>ніж</a:t>
            </a:r>
            <a:r>
              <a:rPr lang="ru-RU" sz="2000" dirty="0"/>
              <a:t> 150 годин (5 </a:t>
            </a:r>
            <a:r>
              <a:rPr lang="ru-RU" sz="2000" dirty="0" err="1"/>
              <a:t>кредитів</a:t>
            </a:r>
            <a:r>
              <a:rPr lang="ru-RU" sz="2000" dirty="0"/>
              <a:t> ЄКТС) </a:t>
            </a:r>
            <a:r>
              <a:rPr lang="ru-RU" sz="2000" dirty="0" err="1"/>
              <a:t>упродовж</a:t>
            </a:r>
            <a:r>
              <a:rPr lang="ru-RU" sz="2000" dirty="0"/>
              <a:t> </a:t>
            </a:r>
            <a:r>
              <a:rPr lang="ru-RU" sz="2000" dirty="0" err="1"/>
              <a:t>п’яти</a:t>
            </a:r>
            <a:r>
              <a:rPr lang="ru-RU" sz="2000" dirty="0"/>
              <a:t> </a:t>
            </a:r>
            <a:r>
              <a:rPr lang="ru-RU" sz="2000" dirty="0" err="1"/>
              <a:t>років</a:t>
            </a:r>
            <a:r>
              <a:rPr lang="ru-RU" sz="2000" dirty="0"/>
              <a:t>,  </a:t>
            </a:r>
            <a:r>
              <a:rPr lang="ru-RU" sz="2000" dirty="0" err="1"/>
              <a:t>педагогів</a:t>
            </a:r>
            <a:r>
              <a:rPr lang="ru-RU" sz="2000" dirty="0"/>
              <a:t> </a:t>
            </a:r>
            <a:r>
              <a:rPr lang="ru-RU" sz="2000" dirty="0" err="1"/>
              <a:t>закладів</a:t>
            </a:r>
            <a:r>
              <a:rPr lang="ru-RU" sz="2000" dirty="0"/>
              <a:t> </a:t>
            </a:r>
            <a:r>
              <a:rPr lang="ru-RU" sz="2000" dirty="0" err="1"/>
              <a:t>дошкільної</a:t>
            </a:r>
            <a:r>
              <a:rPr lang="ru-RU" sz="2000" dirty="0"/>
              <a:t> </a:t>
            </a:r>
            <a:r>
              <a:rPr lang="ru-RU" sz="2000" dirty="0" err="1"/>
              <a:t>освіти</a:t>
            </a:r>
            <a:r>
              <a:rPr lang="ru-RU" sz="2000" dirty="0"/>
              <a:t> - не </a:t>
            </a:r>
            <a:r>
              <a:rPr lang="ru-RU" sz="2000" dirty="0" err="1"/>
              <a:t>менше</a:t>
            </a:r>
            <a:r>
              <a:rPr lang="ru-RU" sz="2000" dirty="0"/>
              <a:t> 120 годин (4 </a:t>
            </a:r>
            <a:r>
              <a:rPr lang="ru-RU" sz="2000" dirty="0" err="1"/>
              <a:t>кредити</a:t>
            </a:r>
            <a:r>
              <a:rPr lang="ru-RU" sz="2000" dirty="0"/>
              <a:t> ЄКТС). </a:t>
            </a:r>
            <a:r>
              <a:rPr lang="ru-RU" sz="2000" dirty="0" err="1"/>
              <a:t>Положенням</a:t>
            </a:r>
            <a:r>
              <a:rPr lang="ru-RU" sz="2000" dirty="0"/>
              <a:t> </a:t>
            </a:r>
            <a:r>
              <a:rPr lang="ru-RU" sz="2000" dirty="0" err="1"/>
              <a:t>врегульовано</a:t>
            </a:r>
            <a:r>
              <a:rPr lang="ru-RU" sz="2000" dirty="0"/>
              <a:t> </a:t>
            </a:r>
            <a:r>
              <a:rPr lang="ru-RU" sz="2000" dirty="0" err="1"/>
              <a:t>механізм</a:t>
            </a:r>
            <a:r>
              <a:rPr lang="ru-RU" sz="2000" dirty="0"/>
              <a:t> </a:t>
            </a:r>
            <a:r>
              <a:rPr lang="ru-RU" sz="2000" dirty="0" err="1"/>
              <a:t>підрахунку</a:t>
            </a:r>
            <a:r>
              <a:rPr lang="ru-RU" sz="2000" dirty="0"/>
              <a:t> годин </a:t>
            </a:r>
            <a:r>
              <a:rPr lang="ru-RU" sz="2000" dirty="0" err="1"/>
              <a:t>підвищення</a:t>
            </a:r>
            <a:r>
              <a:rPr lang="ru-RU" sz="2000" dirty="0"/>
              <a:t> </a:t>
            </a:r>
            <a:r>
              <a:rPr lang="ru-RU" sz="2000" dirty="0" err="1"/>
              <a:t>кваліфікації</a:t>
            </a:r>
            <a:r>
              <a:rPr lang="ru-RU" sz="2000" dirty="0"/>
              <a:t>, а </a:t>
            </a:r>
            <a:r>
              <a:rPr lang="ru-RU" sz="2000" dirty="0" err="1"/>
              <a:t>саме</a:t>
            </a:r>
            <a:r>
              <a:rPr lang="ru-RU" sz="2000" dirty="0"/>
              <a:t>: </a:t>
            </a:r>
            <a:r>
              <a:rPr lang="ru-RU" sz="2000" dirty="0" err="1"/>
              <a:t>загальна</a:t>
            </a:r>
            <a:r>
              <a:rPr lang="ru-RU" sz="2000" dirty="0"/>
              <a:t> </a:t>
            </a:r>
            <a:r>
              <a:rPr lang="ru-RU" sz="2000" dirty="0" err="1"/>
              <a:t>тривалість</a:t>
            </a:r>
            <a:r>
              <a:rPr lang="ru-RU" sz="2000" dirty="0"/>
              <a:t> </a:t>
            </a:r>
            <a:r>
              <a:rPr lang="ru-RU" sz="2000" dirty="0" err="1"/>
              <a:t>підвищення</a:t>
            </a:r>
            <a:r>
              <a:rPr lang="ru-RU" sz="2000" dirty="0"/>
              <a:t> </a:t>
            </a:r>
            <a:r>
              <a:rPr lang="ru-RU" sz="2000" dirty="0" err="1"/>
              <a:t>кваліфікації</a:t>
            </a:r>
            <a:r>
              <a:rPr lang="ru-RU" sz="2000" dirty="0"/>
              <a:t> </a:t>
            </a:r>
            <a:r>
              <a:rPr lang="ru-RU" sz="2000" dirty="0" err="1"/>
              <a:t>визначається</a:t>
            </a:r>
            <a:r>
              <a:rPr lang="ru-RU" sz="2000" dirty="0"/>
              <a:t> </a:t>
            </a:r>
            <a:r>
              <a:rPr lang="ru-RU" sz="2000" dirty="0" err="1"/>
              <a:t>сумарно</a:t>
            </a:r>
            <a:r>
              <a:rPr lang="ru-RU" sz="2000" dirty="0"/>
              <a:t> за </a:t>
            </a:r>
            <a:r>
              <a:rPr lang="ru-RU" sz="2000" dirty="0" err="1"/>
              <a:t>останні</a:t>
            </a:r>
            <a:r>
              <a:rPr lang="ru-RU" sz="2000" dirty="0"/>
              <a:t> 5 </a:t>
            </a:r>
            <a:r>
              <a:rPr lang="ru-RU" sz="2000" dirty="0" err="1"/>
              <a:t>років</a:t>
            </a:r>
            <a:r>
              <a:rPr lang="ru-RU" sz="2000" dirty="0"/>
              <a:t> перед </a:t>
            </a:r>
            <a:r>
              <a:rPr lang="ru-RU" sz="2000" dirty="0" err="1"/>
              <a:t>атестацією</a:t>
            </a:r>
            <a:r>
              <a:rPr lang="ru-RU" sz="2000" dirty="0"/>
              <a:t> та </a:t>
            </a:r>
            <a:r>
              <a:rPr lang="ru-RU" sz="2000" dirty="0" err="1"/>
              <a:t>незалежно</a:t>
            </a:r>
            <a:r>
              <a:rPr lang="ru-RU" sz="2000" dirty="0"/>
              <a:t> </a:t>
            </a:r>
            <a:r>
              <a:rPr lang="ru-RU" sz="2000" dirty="0" err="1"/>
              <a:t>від</a:t>
            </a:r>
            <a:r>
              <a:rPr lang="ru-RU" sz="2000" dirty="0"/>
              <a:t> </a:t>
            </a:r>
            <a:r>
              <a:rPr lang="ru-RU" sz="2000" dirty="0" err="1"/>
              <a:t>суб’єкта</a:t>
            </a:r>
            <a:r>
              <a:rPr lang="ru-RU" sz="2000" dirty="0"/>
              <a:t> </a:t>
            </a:r>
            <a:r>
              <a:rPr lang="ru-RU" sz="2000" dirty="0" err="1"/>
              <a:t>підвищення</a:t>
            </a:r>
            <a:r>
              <a:rPr lang="ru-RU" sz="2000" dirty="0"/>
              <a:t> </a:t>
            </a:r>
            <a:r>
              <a:rPr lang="ru-RU" sz="2000" dirty="0" err="1"/>
              <a:t>кваліфікації</a:t>
            </a:r>
            <a:r>
              <a:rPr lang="ru-RU" sz="2000" dirty="0"/>
              <a:t>, виду, </a:t>
            </a:r>
            <a:r>
              <a:rPr lang="ru-RU" sz="2000" dirty="0" err="1"/>
              <a:t>форми</a:t>
            </a:r>
            <a:r>
              <a:rPr lang="ru-RU" sz="2000" dirty="0"/>
              <a:t> </a:t>
            </a:r>
            <a:r>
              <a:rPr lang="ru-RU" sz="2000" dirty="0" err="1"/>
              <a:t>чи</a:t>
            </a:r>
            <a:r>
              <a:rPr lang="ru-RU" sz="2000" dirty="0"/>
              <a:t> </a:t>
            </a:r>
            <a:r>
              <a:rPr lang="ru-RU" sz="2000" dirty="0" err="1"/>
              <a:t>напряму</a:t>
            </a:r>
            <a:r>
              <a:rPr lang="ru-RU" sz="2000" dirty="0"/>
              <a:t>, за    2 ст. </a:t>
            </a:r>
            <a:r>
              <a:rPr lang="ru-RU" sz="2000" dirty="0" err="1"/>
              <a:t>якими</a:t>
            </a:r>
            <a:r>
              <a:rPr lang="ru-RU" sz="2000" dirty="0"/>
              <a:t> </a:t>
            </a:r>
            <a:r>
              <a:rPr lang="ru-RU" sz="2000" dirty="0" err="1"/>
              <a:t>педагогічний</a:t>
            </a:r>
            <a:r>
              <a:rPr lang="ru-RU" sz="2000" dirty="0"/>
              <a:t> </a:t>
            </a:r>
            <a:r>
              <a:rPr lang="ru-RU" sz="2000" dirty="0" err="1"/>
              <a:t>працівник</a:t>
            </a:r>
            <a:r>
              <a:rPr lang="ru-RU" sz="2000" dirty="0"/>
              <a:t> </a:t>
            </a:r>
            <a:r>
              <a:rPr lang="ru-RU" sz="2000" dirty="0" err="1"/>
              <a:t>пройшов</a:t>
            </a:r>
            <a:r>
              <a:rPr lang="ru-RU" sz="2000" dirty="0"/>
              <a:t> </a:t>
            </a:r>
            <a:r>
              <a:rPr lang="ru-RU" sz="2000" dirty="0" err="1"/>
              <a:t>підвищення</a:t>
            </a:r>
            <a:r>
              <a:rPr lang="ru-RU" sz="2000" dirty="0"/>
              <a:t> </a:t>
            </a:r>
            <a:r>
              <a:rPr lang="ru-RU" sz="2000" dirty="0" err="1"/>
              <a:t>кваліфікації</a:t>
            </a:r>
            <a:r>
              <a:rPr lang="ru-RU" sz="2000" dirty="0"/>
              <a:t> (п.8 р.1);</a:t>
            </a:r>
          </a:p>
        </p:txBody>
      </p:sp>
      <p:sp>
        <p:nvSpPr>
          <p:cNvPr id="30" name="Прямоугольник 29"/>
          <p:cNvSpPr/>
          <p:nvPr/>
        </p:nvSpPr>
        <p:spPr>
          <a:xfrm>
            <a:off x="1379220" y="5812095"/>
            <a:ext cx="10085070" cy="707886"/>
          </a:xfrm>
          <a:prstGeom prst="rect">
            <a:avLst/>
          </a:prstGeom>
        </p:spPr>
        <p:txBody>
          <a:bodyPr wrap="square">
            <a:spAutoFit/>
          </a:bodyPr>
          <a:lstStyle/>
          <a:p>
            <a:pPr marL="342900" indent="-342900">
              <a:buFont typeface="Wingdings" pitchFamily="2" charset="2"/>
              <a:buChar char="Ø"/>
            </a:pPr>
            <a:r>
              <a:rPr lang="ru-RU" sz="2000" dirty="0" err="1"/>
              <a:t>раніше</a:t>
            </a:r>
            <a:r>
              <a:rPr lang="ru-RU" sz="2000" dirty="0"/>
              <a:t> </a:t>
            </a:r>
            <a:r>
              <a:rPr lang="ru-RU" sz="2000" dirty="0" err="1"/>
              <a:t>присвоєні</a:t>
            </a:r>
            <a:r>
              <a:rPr lang="ru-RU" sz="2000" dirty="0"/>
              <a:t> </a:t>
            </a:r>
            <a:r>
              <a:rPr lang="ru-RU" sz="2000" dirty="0" err="1"/>
              <a:t>кваліфікаційні</a:t>
            </a:r>
            <a:r>
              <a:rPr lang="ru-RU" sz="2000" dirty="0"/>
              <a:t> </a:t>
            </a:r>
            <a:r>
              <a:rPr lang="ru-RU" sz="2000" dirty="0" err="1"/>
              <a:t>категорії</a:t>
            </a:r>
            <a:r>
              <a:rPr lang="ru-RU" sz="2000" dirty="0"/>
              <a:t>, </a:t>
            </a:r>
            <a:r>
              <a:rPr lang="ru-RU" sz="2000" dirty="0" err="1"/>
              <a:t>педагогічні</a:t>
            </a:r>
            <a:r>
              <a:rPr lang="ru-RU" sz="2000" dirty="0"/>
              <a:t> </a:t>
            </a:r>
            <a:r>
              <a:rPr lang="ru-RU" sz="2000" dirty="0" err="1"/>
              <a:t>звання</a:t>
            </a:r>
            <a:r>
              <a:rPr lang="ru-RU" sz="2000" dirty="0"/>
              <a:t> є </a:t>
            </a:r>
            <a:r>
              <a:rPr lang="ru-RU" sz="2000" dirty="0" err="1"/>
              <a:t>дійсними</a:t>
            </a:r>
            <a:r>
              <a:rPr lang="ru-RU" sz="2000" dirty="0"/>
              <a:t> до </a:t>
            </a:r>
            <a:r>
              <a:rPr lang="ru-RU" sz="2000" dirty="0" err="1"/>
              <a:t>атестації</a:t>
            </a:r>
            <a:r>
              <a:rPr lang="ru-RU" sz="2000" dirty="0"/>
              <a:t> </a:t>
            </a:r>
            <a:r>
              <a:rPr lang="ru-RU" sz="2000" dirty="0" err="1"/>
              <a:t>педагогічних</a:t>
            </a:r>
            <a:r>
              <a:rPr lang="ru-RU" sz="2000" dirty="0"/>
              <a:t> </a:t>
            </a:r>
            <a:r>
              <a:rPr lang="ru-RU" sz="2000" dirty="0" err="1"/>
              <a:t>працівників</a:t>
            </a:r>
            <a:r>
              <a:rPr lang="ru-RU" sz="2000" dirty="0"/>
              <a:t> за </a:t>
            </a:r>
            <a:r>
              <a:rPr lang="ru-RU" sz="2000" dirty="0" err="1"/>
              <a:t>новим</a:t>
            </a:r>
            <a:r>
              <a:rPr lang="ru-RU" sz="2000" dirty="0"/>
              <a:t> </a:t>
            </a:r>
            <a:r>
              <a:rPr lang="ru-RU" sz="2000" dirty="0" err="1"/>
              <a:t>Положенням</a:t>
            </a:r>
            <a:r>
              <a:rPr lang="ru-RU" sz="2000" dirty="0"/>
              <a:t>;</a:t>
            </a:r>
          </a:p>
        </p:txBody>
      </p:sp>
    </p:spTree>
    <p:extLst>
      <p:ext uri="{BB962C8B-B14F-4D97-AF65-F5344CB8AC3E}">
        <p14:creationId xmlns:p14="http://schemas.microsoft.com/office/powerpoint/2010/main" val="29935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405078"/>
            <a:ext cx="12192000" cy="2862322"/>
          </a:xfrm>
          <a:prstGeom prst="rect">
            <a:avLst/>
          </a:prstGeom>
        </p:spPr>
        <p:txBody>
          <a:bodyPr wrap="square">
            <a:spAutoFit/>
          </a:bodyPr>
          <a:lstStyle/>
          <a:p>
            <a:pPr marL="342900" indent="-342900">
              <a:buFont typeface="Wingdings" pitchFamily="2" charset="2"/>
              <a:buChar char="Ø"/>
            </a:pPr>
            <a:r>
              <a:rPr lang="ru-RU" sz="2000" dirty="0"/>
              <a:t>особи, </a:t>
            </a:r>
            <a:r>
              <a:rPr lang="ru-RU" sz="2000" dirty="0" err="1"/>
              <a:t>призначені</a:t>
            </a:r>
            <a:r>
              <a:rPr lang="ru-RU" sz="2000" dirty="0"/>
              <a:t> на посади </a:t>
            </a:r>
            <a:r>
              <a:rPr lang="ru-RU" sz="2000" dirty="0" err="1"/>
              <a:t>педагогічних</a:t>
            </a:r>
            <a:r>
              <a:rPr lang="ru-RU" sz="2000" dirty="0"/>
              <a:t> </a:t>
            </a:r>
            <a:r>
              <a:rPr lang="ru-RU" sz="2000" dirty="0" err="1"/>
              <a:t>працівників</a:t>
            </a:r>
            <a:r>
              <a:rPr lang="ru-RU" sz="2000" dirty="0"/>
              <a:t> </a:t>
            </a:r>
            <a:r>
              <a:rPr lang="ru-RU" sz="2000" dirty="0" err="1"/>
              <a:t>відповідно</a:t>
            </a:r>
            <a:r>
              <a:rPr lang="ru-RU" sz="2000" dirty="0"/>
              <a:t> до </a:t>
            </a:r>
            <a:r>
              <a:rPr lang="ru-RU" sz="2000" dirty="0" err="1"/>
              <a:t>частини</a:t>
            </a:r>
            <a:r>
              <a:rPr lang="ru-RU" sz="2000" dirty="0"/>
              <a:t> 5 </a:t>
            </a:r>
            <a:r>
              <a:rPr lang="ru-RU" sz="2000" dirty="0" err="1"/>
              <a:t>статті</a:t>
            </a:r>
            <a:r>
              <a:rPr lang="ru-RU" sz="2000" dirty="0"/>
              <a:t> 58 Закону                   </a:t>
            </a:r>
            <a:r>
              <a:rPr lang="ru-RU" sz="2000" dirty="0" err="1"/>
              <a:t>України</a:t>
            </a:r>
            <a:r>
              <a:rPr lang="ru-RU" sz="2000" dirty="0"/>
              <a:t> «Про </a:t>
            </a:r>
            <a:r>
              <a:rPr lang="ru-RU" sz="2000" dirty="0" err="1"/>
              <a:t>освіту</a:t>
            </a:r>
            <a:r>
              <a:rPr lang="ru-RU" sz="2000" dirty="0"/>
              <a:t>» (особи, </a:t>
            </a:r>
            <a:r>
              <a:rPr lang="ru-RU" sz="2000" dirty="0" err="1"/>
              <a:t>які</a:t>
            </a:r>
            <a:r>
              <a:rPr lang="ru-RU" sz="2000" dirty="0"/>
              <a:t> </a:t>
            </a:r>
            <a:r>
              <a:rPr lang="ru-RU" sz="2000" dirty="0" err="1"/>
              <a:t>здобули</a:t>
            </a:r>
            <a:r>
              <a:rPr lang="ru-RU" sz="2000" dirty="0"/>
              <a:t> </a:t>
            </a:r>
            <a:r>
              <a:rPr lang="ru-RU" sz="2000" dirty="0" err="1"/>
              <a:t>вищу</a:t>
            </a:r>
            <a:r>
              <a:rPr lang="ru-RU" sz="2000" dirty="0"/>
              <a:t>, ФПВ, П(ПТ) </a:t>
            </a:r>
            <a:r>
              <a:rPr lang="ru-RU" sz="2000" dirty="0" err="1"/>
              <a:t>освіту</a:t>
            </a:r>
            <a:r>
              <a:rPr lang="ru-RU" sz="2000" dirty="0"/>
              <a:t> за </a:t>
            </a:r>
            <a:r>
              <a:rPr lang="ru-RU" sz="2000" dirty="0" err="1"/>
              <a:t>іншою</a:t>
            </a:r>
            <a:r>
              <a:rPr lang="ru-RU" sz="2000" dirty="0"/>
              <a:t> </a:t>
            </a:r>
            <a:r>
              <a:rPr lang="ru-RU" sz="2000" dirty="0" err="1"/>
              <a:t>спеціальністю</a:t>
            </a:r>
            <a:r>
              <a:rPr lang="ru-RU" sz="2000" dirty="0"/>
              <a:t> (не </a:t>
            </a:r>
            <a:r>
              <a:rPr lang="ru-RU" sz="2000" dirty="0" err="1"/>
              <a:t>присвоєно</a:t>
            </a:r>
            <a:r>
              <a:rPr lang="ru-RU" sz="2000" dirty="0"/>
              <a:t> </a:t>
            </a:r>
            <a:r>
              <a:rPr lang="ru-RU" sz="2000" dirty="0" err="1"/>
              <a:t>професійну</a:t>
            </a:r>
            <a:r>
              <a:rPr lang="ru-RU" sz="2000" dirty="0"/>
              <a:t> </a:t>
            </a:r>
            <a:r>
              <a:rPr lang="ru-RU" sz="2000" dirty="0" err="1"/>
              <a:t>кваліфікацію</a:t>
            </a:r>
            <a:r>
              <a:rPr lang="ru-RU" sz="2000" dirty="0"/>
              <a:t> </a:t>
            </a:r>
            <a:r>
              <a:rPr lang="ru-RU" sz="2000" dirty="0" err="1"/>
              <a:t>педагогічного</a:t>
            </a:r>
            <a:r>
              <a:rPr lang="ru-RU" sz="2000" dirty="0"/>
              <a:t> </a:t>
            </a:r>
            <a:r>
              <a:rPr lang="ru-RU" sz="2000" dirty="0" err="1"/>
              <a:t>працівника</a:t>
            </a:r>
            <a:r>
              <a:rPr lang="ru-RU" sz="2000" dirty="0"/>
              <a:t>) </a:t>
            </a:r>
            <a:r>
              <a:rPr lang="ru-RU" sz="2000" dirty="0" err="1"/>
              <a:t>можуть</a:t>
            </a:r>
            <a:r>
              <a:rPr lang="ru-RU" sz="2000" dirty="0"/>
              <a:t> бути </a:t>
            </a:r>
            <a:r>
              <a:rPr lang="ru-RU" sz="2000" dirty="0" err="1"/>
              <a:t>призначені</a:t>
            </a:r>
            <a:r>
              <a:rPr lang="ru-RU" sz="2000" dirty="0"/>
              <a:t> на посаду </a:t>
            </a:r>
            <a:r>
              <a:rPr lang="ru-RU" sz="2000" dirty="0" err="1"/>
              <a:t>педпрацівника</a:t>
            </a:r>
            <a:r>
              <a:rPr lang="ru-RU" sz="2000" dirty="0"/>
              <a:t> </a:t>
            </a:r>
            <a:r>
              <a:rPr lang="ru-RU" sz="2000" dirty="0" err="1"/>
              <a:t>строком</a:t>
            </a:r>
            <a:r>
              <a:rPr lang="ru-RU" sz="2000" dirty="0"/>
              <a:t> на 1 </a:t>
            </a:r>
            <a:r>
              <a:rPr lang="ru-RU" sz="2000" dirty="0" err="1"/>
              <a:t>рік</a:t>
            </a:r>
            <a:r>
              <a:rPr lang="ru-RU" sz="2000" dirty="0"/>
              <a:t>)  та/</a:t>
            </a:r>
            <a:r>
              <a:rPr lang="ru-RU" sz="2000" dirty="0" err="1"/>
              <a:t>або</a:t>
            </a:r>
            <a:r>
              <a:rPr lang="ru-RU" sz="2000" dirty="0"/>
              <a:t> </a:t>
            </a:r>
            <a:r>
              <a:rPr lang="ru-RU" sz="2000" dirty="0" err="1"/>
              <a:t>ті</a:t>
            </a:r>
            <a:r>
              <a:rPr lang="ru-RU" sz="2000" dirty="0"/>
              <a:t>, </a:t>
            </a:r>
            <a:r>
              <a:rPr lang="ru-RU" sz="2000" dirty="0" err="1"/>
              <a:t>які</a:t>
            </a:r>
            <a:r>
              <a:rPr lang="ru-RU" sz="2000" dirty="0"/>
              <a:t> </a:t>
            </a:r>
            <a:r>
              <a:rPr lang="ru-RU" sz="2000" dirty="0" err="1"/>
              <a:t>пройшли</a:t>
            </a:r>
            <a:r>
              <a:rPr lang="ru-RU" sz="2000" dirty="0"/>
              <a:t> </a:t>
            </a:r>
            <a:r>
              <a:rPr lang="ru-RU" sz="2000" dirty="0" err="1"/>
              <a:t>педагогічну</a:t>
            </a:r>
            <a:r>
              <a:rPr lang="ru-RU" sz="2000" dirty="0"/>
              <a:t> </a:t>
            </a:r>
            <a:r>
              <a:rPr lang="ru-RU" sz="2000" dirty="0" err="1"/>
              <a:t>інтернатуру</a:t>
            </a:r>
            <a:r>
              <a:rPr lang="ru-RU" sz="2000" dirty="0"/>
              <a:t> в </a:t>
            </a:r>
            <a:r>
              <a:rPr lang="ru-RU" sz="2000" dirty="0" err="1"/>
              <a:t>установленому</a:t>
            </a:r>
            <a:r>
              <a:rPr lang="ru-RU" sz="2000" dirty="0"/>
              <a:t> </a:t>
            </a:r>
            <a:r>
              <a:rPr lang="ru-RU" sz="2000" dirty="0" err="1"/>
              <a:t>законодавством</a:t>
            </a:r>
            <a:r>
              <a:rPr lang="ru-RU" sz="2000" dirty="0"/>
              <a:t> порядку, для </a:t>
            </a:r>
            <a:r>
              <a:rPr lang="ru-RU" sz="2000" dirty="0" err="1"/>
              <a:t>продовження</a:t>
            </a:r>
            <a:r>
              <a:rPr lang="ru-RU" sz="2000" dirty="0"/>
              <a:t> </a:t>
            </a:r>
            <a:r>
              <a:rPr lang="ru-RU" sz="2000" dirty="0" err="1"/>
              <a:t>роботи</a:t>
            </a:r>
            <a:r>
              <a:rPr lang="ru-RU" sz="2000" dirty="0"/>
              <a:t> на </a:t>
            </a:r>
            <a:r>
              <a:rPr lang="ru-RU" sz="2000" dirty="0" err="1"/>
              <a:t>цих</a:t>
            </a:r>
            <a:r>
              <a:rPr lang="ru-RU" sz="2000" dirty="0"/>
              <a:t> посадах </a:t>
            </a:r>
            <a:r>
              <a:rPr lang="ru-RU" sz="2000" dirty="0" err="1"/>
              <a:t>атестуються</a:t>
            </a:r>
            <a:r>
              <a:rPr lang="ru-RU" sz="2000" dirty="0"/>
              <a:t> </a:t>
            </a:r>
            <a:r>
              <a:rPr lang="ru-RU" sz="2000" dirty="0" err="1"/>
              <a:t>упродовж</a:t>
            </a:r>
            <a:r>
              <a:rPr lang="ru-RU" sz="2000" dirty="0"/>
              <a:t> другого року </a:t>
            </a:r>
            <a:r>
              <a:rPr lang="ru-RU" sz="2000" dirty="0" err="1"/>
              <a:t>роботи</a:t>
            </a:r>
            <a:r>
              <a:rPr lang="ru-RU" sz="2000" dirty="0"/>
              <a:t>, але не </a:t>
            </a:r>
            <a:r>
              <a:rPr lang="ru-RU" sz="2000" dirty="0" err="1"/>
              <a:t>раніше</a:t>
            </a:r>
            <a:r>
              <a:rPr lang="ru-RU" sz="2000" dirty="0"/>
              <a:t> </a:t>
            </a:r>
            <a:r>
              <a:rPr lang="ru-RU" sz="2000" dirty="0" err="1"/>
              <a:t>ніж</a:t>
            </a:r>
            <a:r>
              <a:rPr lang="ru-RU" sz="2000" dirty="0"/>
              <a:t> через один </a:t>
            </a:r>
            <a:r>
              <a:rPr lang="ru-RU" sz="2000" dirty="0" err="1"/>
              <a:t>рік</a:t>
            </a:r>
            <a:r>
              <a:rPr lang="ru-RU" sz="2000" dirty="0"/>
              <a:t> </a:t>
            </a:r>
            <a:r>
              <a:rPr lang="ru-RU" sz="2000" dirty="0" err="1"/>
              <a:t>після</a:t>
            </a:r>
            <a:r>
              <a:rPr lang="ru-RU" sz="2000" dirty="0"/>
              <a:t> </a:t>
            </a:r>
            <a:r>
              <a:rPr lang="ru-RU" sz="2000" dirty="0" err="1"/>
              <a:t>призначення</a:t>
            </a:r>
            <a:r>
              <a:rPr lang="ru-RU" sz="2000" dirty="0"/>
              <a:t> на посаду (п.15 р.1); </a:t>
            </a:r>
          </a:p>
          <a:p>
            <a:pPr marL="342900" indent="-342900">
              <a:buFont typeface="Wingdings" pitchFamily="2" charset="2"/>
              <a:buChar char="Ø"/>
            </a:pPr>
            <a:r>
              <a:rPr lang="ru-RU" sz="2000" dirty="0" err="1"/>
              <a:t>успішне</a:t>
            </a:r>
            <a:r>
              <a:rPr lang="ru-RU" sz="2000" dirty="0"/>
              <a:t> </a:t>
            </a:r>
            <a:r>
              <a:rPr lang="ru-RU" sz="2000" dirty="0" err="1"/>
              <a:t>проходження</a:t>
            </a:r>
            <a:r>
              <a:rPr lang="ru-RU" sz="2000" dirty="0"/>
              <a:t> </a:t>
            </a:r>
            <a:r>
              <a:rPr lang="ru-RU" sz="2000" dirty="0" err="1"/>
              <a:t>сертифікації</a:t>
            </a:r>
            <a:r>
              <a:rPr lang="ru-RU" sz="2000" dirty="0"/>
              <a:t> та </a:t>
            </a:r>
            <a:r>
              <a:rPr lang="ru-RU" sz="2000" dirty="0" err="1"/>
              <a:t>наявність</a:t>
            </a:r>
            <a:r>
              <a:rPr lang="ru-RU" sz="2000" dirty="0"/>
              <a:t> </a:t>
            </a:r>
            <a:r>
              <a:rPr lang="ru-RU" sz="2000" dirty="0" err="1"/>
              <a:t>чинних</a:t>
            </a:r>
            <a:r>
              <a:rPr lang="ru-RU" sz="2000" dirty="0"/>
              <a:t> </a:t>
            </a:r>
            <a:r>
              <a:rPr lang="ru-RU" sz="2000" dirty="0" err="1"/>
              <a:t>сертифікатів</a:t>
            </a:r>
            <a:r>
              <a:rPr lang="ru-RU" sz="2000" dirty="0"/>
              <a:t> (один раз </a:t>
            </a:r>
            <a:r>
              <a:rPr lang="ru-RU" sz="2000" dirty="0" err="1"/>
              <a:t>протягом</a:t>
            </a:r>
            <a:r>
              <a:rPr lang="ru-RU" sz="2000" dirty="0"/>
              <a:t> </a:t>
            </a:r>
            <a:r>
              <a:rPr lang="ru-RU" sz="2000" dirty="0" err="1"/>
              <a:t>його</a:t>
            </a:r>
            <a:r>
              <a:rPr lang="ru-RU" sz="2000" dirty="0"/>
              <a:t> </a:t>
            </a:r>
            <a:r>
              <a:rPr lang="ru-RU" sz="2000" dirty="0" err="1"/>
              <a:t>дії</a:t>
            </a:r>
            <a:r>
              <a:rPr lang="ru-RU" sz="2000" dirty="0"/>
              <a:t>) </a:t>
            </a:r>
            <a:r>
              <a:rPr lang="ru-RU" sz="2000" dirty="0" err="1"/>
              <a:t>зараховується</a:t>
            </a:r>
            <a:r>
              <a:rPr lang="ru-RU" sz="2000" dirty="0"/>
              <a:t> як </a:t>
            </a:r>
            <a:r>
              <a:rPr lang="ru-RU" sz="2000" dirty="0" err="1"/>
              <a:t>проходження</a:t>
            </a:r>
            <a:r>
              <a:rPr lang="ru-RU" sz="2000" dirty="0"/>
              <a:t> </a:t>
            </a:r>
            <a:r>
              <a:rPr lang="ru-RU" sz="2000" dirty="0" err="1"/>
              <a:t>чергової</a:t>
            </a:r>
            <a:r>
              <a:rPr lang="ru-RU" sz="2000" dirty="0"/>
              <a:t> (</a:t>
            </a:r>
            <a:r>
              <a:rPr lang="ru-RU" sz="2000" dirty="0" err="1"/>
              <a:t>позачергової</a:t>
            </a:r>
            <a:r>
              <a:rPr lang="ru-RU" sz="2000" dirty="0"/>
              <a:t>) </a:t>
            </a:r>
            <a:r>
              <a:rPr lang="ru-RU" sz="2000" dirty="0" err="1"/>
              <a:t>атестації</a:t>
            </a:r>
            <a:r>
              <a:rPr lang="ru-RU" sz="2000" dirty="0"/>
              <a:t> </a:t>
            </a:r>
            <a:r>
              <a:rPr lang="ru-RU" sz="2000" dirty="0" err="1"/>
              <a:t>із</a:t>
            </a:r>
            <a:r>
              <a:rPr lang="ru-RU" sz="2000" dirty="0"/>
              <a:t> </a:t>
            </a:r>
            <a:r>
              <a:rPr lang="ru-RU" sz="2000" dirty="0" err="1"/>
              <a:t>присвоєнням</a:t>
            </a:r>
            <a:r>
              <a:rPr lang="ru-RU" sz="2000" dirty="0"/>
              <a:t> </a:t>
            </a:r>
            <a:r>
              <a:rPr lang="ru-RU" sz="2000" dirty="0" err="1"/>
              <a:t>наступної</a:t>
            </a:r>
            <a:r>
              <a:rPr lang="ru-RU" sz="2000" dirty="0"/>
              <a:t> (</a:t>
            </a:r>
            <a:r>
              <a:rPr lang="ru-RU" sz="2000" dirty="0" err="1"/>
              <a:t>збереженням</a:t>
            </a:r>
            <a:r>
              <a:rPr lang="ru-RU" sz="2000" dirty="0"/>
              <a:t> </a:t>
            </a:r>
            <a:r>
              <a:rPr lang="ru-RU" sz="2000" dirty="0" err="1"/>
              <a:t>присвоєної</a:t>
            </a:r>
            <a:r>
              <a:rPr lang="ru-RU" sz="2000" dirty="0"/>
              <a:t>) </a:t>
            </a:r>
            <a:r>
              <a:rPr lang="ru-RU" sz="2000" dirty="0" err="1"/>
              <a:t>кваліфікаційної</a:t>
            </a:r>
            <a:r>
              <a:rPr lang="ru-RU" sz="2000" dirty="0"/>
              <a:t> </a:t>
            </a:r>
            <a:r>
              <a:rPr lang="ru-RU" sz="2000" dirty="0" err="1"/>
              <a:t>категорії</a:t>
            </a:r>
            <a:r>
              <a:rPr lang="ru-RU" sz="2000" dirty="0"/>
              <a:t>, </a:t>
            </a:r>
            <a:r>
              <a:rPr lang="ru-RU" sz="2000" dirty="0" err="1"/>
              <a:t>педагогічного</a:t>
            </a:r>
            <a:r>
              <a:rPr lang="ru-RU" sz="2000" dirty="0"/>
              <a:t> </a:t>
            </a:r>
            <a:r>
              <a:rPr lang="ru-RU" sz="2000" dirty="0" err="1"/>
              <a:t>звання</a:t>
            </a:r>
            <a:r>
              <a:rPr lang="ru-RU" sz="2000" dirty="0"/>
              <a:t>;</a:t>
            </a:r>
          </a:p>
        </p:txBody>
      </p:sp>
      <p:sp>
        <p:nvSpPr>
          <p:cNvPr id="5" name="Заголовок 1">
            <a:extLst>
              <a:ext uri="{FF2B5EF4-FFF2-40B4-BE49-F238E27FC236}">
                <a16:creationId xmlns:a16="http://schemas.microsoft.com/office/drawing/2014/main" id="{8EE9D4C2-6D48-4A83-8EA6-54EB08253BD8}"/>
              </a:ext>
            </a:extLst>
          </p:cNvPr>
          <p:cNvSpPr>
            <a:spLocks noGrp="1"/>
          </p:cNvSpPr>
          <p:nvPr>
            <p:ph type="title"/>
          </p:nvPr>
        </p:nvSpPr>
        <p:spPr>
          <a:xfrm>
            <a:off x="2251363" y="80010"/>
            <a:ext cx="9212927" cy="991119"/>
          </a:xfrm>
        </p:spPr>
        <p:txBody>
          <a:bodyPr>
            <a:normAutofit fontScale="90000"/>
          </a:bodyPr>
          <a:lstStyle/>
          <a:p>
            <a:r>
              <a:rPr lang="ru-RU" b="1" dirty="0" err="1">
                <a:solidFill>
                  <a:srgbClr val="1F464B"/>
                </a:solidFill>
              </a:rPr>
              <a:t>Особливості</a:t>
            </a:r>
            <a:r>
              <a:rPr lang="ru-RU" b="1" dirty="0">
                <a:solidFill>
                  <a:srgbClr val="1F464B"/>
                </a:solidFill>
              </a:rPr>
              <a:t> </a:t>
            </a:r>
            <a:r>
              <a:rPr lang="ru-RU" b="1" dirty="0" err="1">
                <a:solidFill>
                  <a:srgbClr val="1F464B"/>
                </a:solidFill>
              </a:rPr>
              <a:t>атестації</a:t>
            </a:r>
            <a:r>
              <a:rPr lang="ru-RU" b="1" dirty="0">
                <a:solidFill>
                  <a:srgbClr val="1F464B"/>
                </a:solidFill>
              </a:rPr>
              <a:t> </a:t>
            </a:r>
            <a:r>
              <a:rPr lang="ru-RU" b="1" dirty="0" err="1">
                <a:solidFill>
                  <a:srgbClr val="1F464B"/>
                </a:solidFill>
              </a:rPr>
              <a:t>педагогічних</a:t>
            </a:r>
            <a:r>
              <a:rPr lang="ru-RU" b="1" dirty="0">
                <a:solidFill>
                  <a:srgbClr val="1F464B"/>
                </a:solidFill>
              </a:rPr>
              <a:t> </a:t>
            </a:r>
            <a:r>
              <a:rPr lang="ru-RU" b="1" dirty="0" err="1">
                <a:solidFill>
                  <a:srgbClr val="1F464B"/>
                </a:solidFill>
              </a:rPr>
              <a:t>працівників</a:t>
            </a:r>
            <a:r>
              <a:rPr lang="ru-RU" b="1" dirty="0">
                <a:solidFill>
                  <a:srgbClr val="1F464B"/>
                </a:solidFill>
              </a:rPr>
              <a:t> за </a:t>
            </a:r>
            <a:r>
              <a:rPr lang="ru-RU" b="1" dirty="0" err="1">
                <a:solidFill>
                  <a:srgbClr val="1F464B"/>
                </a:solidFill>
              </a:rPr>
              <a:t>новим</a:t>
            </a:r>
            <a:r>
              <a:rPr lang="ru-RU" b="1" dirty="0">
                <a:solidFill>
                  <a:srgbClr val="1F464B"/>
                </a:solidFill>
              </a:rPr>
              <a:t> </a:t>
            </a:r>
            <a:r>
              <a:rPr lang="ru-RU" b="1" dirty="0" err="1">
                <a:solidFill>
                  <a:srgbClr val="1F464B"/>
                </a:solidFill>
              </a:rPr>
              <a:t>Положенням</a:t>
            </a:r>
            <a:r>
              <a:rPr lang="ru-RU" b="1" dirty="0">
                <a:solidFill>
                  <a:srgbClr val="1F464B"/>
                </a:solidFill>
              </a:rPr>
              <a:t> :</a:t>
            </a:r>
          </a:p>
        </p:txBody>
      </p:sp>
      <p:sp>
        <p:nvSpPr>
          <p:cNvPr id="6" name="Прямоугольник 5"/>
          <p:cNvSpPr/>
          <p:nvPr/>
        </p:nvSpPr>
        <p:spPr>
          <a:xfrm>
            <a:off x="755174" y="1128146"/>
            <a:ext cx="10763535" cy="1323439"/>
          </a:xfrm>
          <a:prstGeom prst="rect">
            <a:avLst/>
          </a:prstGeom>
        </p:spPr>
        <p:txBody>
          <a:bodyPr wrap="square">
            <a:spAutoFit/>
          </a:bodyPr>
          <a:lstStyle/>
          <a:p>
            <a:pPr marL="342900" lvl="0" indent="-342900">
              <a:buFont typeface="Wingdings" pitchFamily="2" charset="2"/>
              <a:buChar char="Ø"/>
            </a:pPr>
            <a:r>
              <a:rPr lang="ru-RU" sz="2000" dirty="0" err="1">
                <a:solidFill>
                  <a:prstClr val="black"/>
                </a:solidFill>
              </a:rPr>
              <a:t>атестація</a:t>
            </a:r>
            <a:r>
              <a:rPr lang="ru-RU" sz="2000" dirty="0">
                <a:solidFill>
                  <a:prstClr val="black"/>
                </a:solidFill>
              </a:rPr>
              <a:t> «не за </a:t>
            </a:r>
            <a:r>
              <a:rPr lang="ru-RU" sz="2000" dirty="0" err="1">
                <a:solidFill>
                  <a:prstClr val="black"/>
                </a:solidFill>
              </a:rPr>
              <a:t>фахом</a:t>
            </a:r>
            <a:r>
              <a:rPr lang="ru-RU" sz="2000" dirty="0">
                <a:solidFill>
                  <a:prstClr val="black"/>
                </a:solidFill>
              </a:rPr>
              <a:t>»: </a:t>
            </a:r>
            <a:r>
              <a:rPr lang="ru-RU" sz="2000" dirty="0" err="1">
                <a:solidFill>
                  <a:prstClr val="black"/>
                </a:solidFill>
              </a:rPr>
              <a:t>педагогічні</a:t>
            </a:r>
            <a:r>
              <a:rPr lang="ru-RU" sz="2000" dirty="0">
                <a:solidFill>
                  <a:prstClr val="black"/>
                </a:solidFill>
              </a:rPr>
              <a:t> </a:t>
            </a:r>
            <a:r>
              <a:rPr lang="ru-RU" sz="2000" dirty="0" err="1">
                <a:solidFill>
                  <a:prstClr val="black"/>
                </a:solidFill>
              </a:rPr>
              <a:t>працівники</a:t>
            </a:r>
            <a:r>
              <a:rPr lang="ru-RU" sz="2000" dirty="0">
                <a:solidFill>
                  <a:prstClr val="black"/>
                </a:solidFill>
              </a:rPr>
              <a:t>, </a:t>
            </a:r>
            <a:r>
              <a:rPr lang="ru-RU" sz="2000" dirty="0" err="1">
                <a:solidFill>
                  <a:prstClr val="black"/>
                </a:solidFill>
              </a:rPr>
              <a:t>які</a:t>
            </a:r>
            <a:r>
              <a:rPr lang="ru-RU" sz="2000" dirty="0">
                <a:solidFill>
                  <a:prstClr val="black"/>
                </a:solidFill>
              </a:rPr>
              <a:t> </a:t>
            </a:r>
            <a:r>
              <a:rPr lang="ru-RU" sz="2000" dirty="0" err="1">
                <a:solidFill>
                  <a:prstClr val="black"/>
                </a:solidFill>
              </a:rPr>
              <a:t>працюють</a:t>
            </a:r>
            <a:r>
              <a:rPr lang="ru-RU" sz="2000" dirty="0">
                <a:solidFill>
                  <a:prstClr val="black"/>
                </a:solidFill>
              </a:rPr>
              <a:t> у закладах </a:t>
            </a:r>
            <a:r>
              <a:rPr lang="ru-RU" sz="2000" dirty="0" err="1">
                <a:solidFill>
                  <a:prstClr val="black"/>
                </a:solidFill>
              </a:rPr>
              <a:t>освіти</a:t>
            </a:r>
            <a:r>
              <a:rPr lang="ru-RU" sz="2000" dirty="0">
                <a:solidFill>
                  <a:prstClr val="black"/>
                </a:solidFill>
              </a:rPr>
              <a:t> та </a:t>
            </a:r>
            <a:r>
              <a:rPr lang="ru-RU" sz="2000" dirty="0" err="1">
                <a:solidFill>
                  <a:prstClr val="black"/>
                </a:solidFill>
              </a:rPr>
              <a:t>мають</a:t>
            </a:r>
            <a:r>
              <a:rPr lang="ru-RU" sz="2000" dirty="0">
                <a:solidFill>
                  <a:prstClr val="black"/>
                </a:solidFill>
              </a:rPr>
              <a:t> </a:t>
            </a:r>
            <a:r>
              <a:rPr lang="ru-RU" sz="2000" dirty="0" err="1">
                <a:solidFill>
                  <a:prstClr val="black"/>
                </a:solidFill>
              </a:rPr>
              <a:t>вищу</a:t>
            </a:r>
            <a:r>
              <a:rPr lang="ru-RU" sz="2000" dirty="0">
                <a:solidFill>
                  <a:prstClr val="black"/>
                </a:solidFill>
              </a:rPr>
              <a:t> </a:t>
            </a:r>
            <a:r>
              <a:rPr lang="ru-RU" sz="2000" dirty="0" err="1">
                <a:solidFill>
                  <a:prstClr val="black"/>
                </a:solidFill>
              </a:rPr>
              <a:t>освіту</a:t>
            </a:r>
            <a:r>
              <a:rPr lang="ru-RU" sz="2000" dirty="0">
                <a:solidFill>
                  <a:prstClr val="black"/>
                </a:solidFill>
              </a:rPr>
              <a:t> </a:t>
            </a:r>
            <a:r>
              <a:rPr lang="ru-RU" sz="2000" dirty="0" err="1">
                <a:solidFill>
                  <a:prstClr val="black"/>
                </a:solidFill>
              </a:rPr>
              <a:t>заспеціальностями</a:t>
            </a:r>
            <a:r>
              <a:rPr lang="ru-RU" sz="2000" dirty="0">
                <a:solidFill>
                  <a:prstClr val="black"/>
                </a:solidFill>
              </a:rPr>
              <a:t>, </a:t>
            </a:r>
            <a:r>
              <a:rPr lang="ru-RU" sz="2000" dirty="0" err="1">
                <a:solidFill>
                  <a:prstClr val="black"/>
                </a:solidFill>
              </a:rPr>
              <a:t>що</a:t>
            </a:r>
            <a:r>
              <a:rPr lang="ru-RU" sz="2000" dirty="0">
                <a:solidFill>
                  <a:prstClr val="black"/>
                </a:solidFill>
              </a:rPr>
              <a:t> не </a:t>
            </a:r>
            <a:r>
              <a:rPr lang="ru-RU" sz="2000" dirty="0" err="1">
                <a:solidFill>
                  <a:prstClr val="black"/>
                </a:solidFill>
              </a:rPr>
              <a:t>відповідають</a:t>
            </a:r>
            <a:r>
              <a:rPr lang="ru-RU" sz="2000" dirty="0">
                <a:solidFill>
                  <a:prstClr val="black"/>
                </a:solidFill>
              </a:rPr>
              <a:t> </a:t>
            </a:r>
            <a:r>
              <a:rPr lang="ru-RU" sz="2000" dirty="0" err="1">
                <a:solidFill>
                  <a:prstClr val="black"/>
                </a:solidFill>
              </a:rPr>
              <a:t>навчальним</a:t>
            </a:r>
            <a:r>
              <a:rPr lang="ru-RU" sz="2000" dirty="0">
                <a:solidFill>
                  <a:prstClr val="black"/>
                </a:solidFill>
              </a:rPr>
              <a:t> предметам </a:t>
            </a:r>
            <a:r>
              <a:rPr lang="ru-RU" sz="2000" dirty="0" err="1">
                <a:solidFill>
                  <a:prstClr val="black"/>
                </a:solidFill>
              </a:rPr>
              <a:t>або</a:t>
            </a:r>
            <a:r>
              <a:rPr lang="ru-RU" sz="2000" dirty="0">
                <a:solidFill>
                  <a:prstClr val="black"/>
                </a:solidFill>
              </a:rPr>
              <a:t> </a:t>
            </a:r>
            <a:r>
              <a:rPr lang="ru-RU" sz="2000" dirty="0" err="1">
                <a:solidFill>
                  <a:prstClr val="black"/>
                </a:solidFill>
              </a:rPr>
              <a:t>педагогічній</a:t>
            </a:r>
            <a:r>
              <a:rPr lang="ru-RU" sz="2000" dirty="0">
                <a:solidFill>
                  <a:prstClr val="black"/>
                </a:solidFill>
              </a:rPr>
              <a:t> </a:t>
            </a:r>
            <a:r>
              <a:rPr lang="ru-RU" sz="2000" dirty="0" err="1">
                <a:solidFill>
                  <a:prstClr val="black"/>
                </a:solidFill>
              </a:rPr>
              <a:t>діяльності</a:t>
            </a:r>
            <a:r>
              <a:rPr lang="ru-RU" sz="2000" dirty="0">
                <a:solidFill>
                  <a:prstClr val="black"/>
                </a:solidFill>
              </a:rPr>
              <a:t> за </a:t>
            </a:r>
            <a:r>
              <a:rPr lang="ru-RU" sz="2000" dirty="0" err="1">
                <a:solidFill>
                  <a:prstClr val="black"/>
                </a:solidFill>
              </a:rPr>
              <a:t>посадою</a:t>
            </a:r>
            <a:r>
              <a:rPr lang="ru-RU" sz="2000" dirty="0">
                <a:solidFill>
                  <a:prstClr val="black"/>
                </a:solidFill>
              </a:rPr>
              <a:t>, </a:t>
            </a:r>
            <a:r>
              <a:rPr lang="ru-RU" sz="2000" dirty="0" err="1">
                <a:solidFill>
                  <a:prstClr val="black"/>
                </a:solidFill>
              </a:rPr>
              <a:t>вважаються</a:t>
            </a:r>
            <a:r>
              <a:rPr lang="ru-RU" sz="2000" dirty="0">
                <a:solidFill>
                  <a:prstClr val="black"/>
                </a:solidFill>
              </a:rPr>
              <a:t> такими, </a:t>
            </a:r>
            <a:r>
              <a:rPr lang="ru-RU" sz="2000" dirty="0" err="1">
                <a:solidFill>
                  <a:prstClr val="black"/>
                </a:solidFill>
              </a:rPr>
              <a:t>що</a:t>
            </a:r>
            <a:r>
              <a:rPr lang="ru-RU" sz="2000" dirty="0">
                <a:solidFill>
                  <a:prstClr val="black"/>
                </a:solidFill>
              </a:rPr>
              <a:t> </a:t>
            </a:r>
            <a:r>
              <a:rPr lang="ru-RU" sz="2000" dirty="0" err="1">
                <a:solidFill>
                  <a:prstClr val="black"/>
                </a:solidFill>
              </a:rPr>
              <a:t>мають</a:t>
            </a:r>
            <a:r>
              <a:rPr lang="ru-RU" sz="2000" dirty="0">
                <a:solidFill>
                  <a:prstClr val="black"/>
                </a:solidFill>
              </a:rPr>
              <a:t> </a:t>
            </a:r>
            <a:r>
              <a:rPr lang="ru-RU" sz="2000" dirty="0" err="1">
                <a:solidFill>
                  <a:prstClr val="black"/>
                </a:solidFill>
              </a:rPr>
              <a:t>відповідну</a:t>
            </a:r>
            <a:r>
              <a:rPr lang="ru-RU" sz="2000" dirty="0">
                <a:solidFill>
                  <a:prstClr val="black"/>
                </a:solidFill>
              </a:rPr>
              <a:t> </a:t>
            </a:r>
            <a:r>
              <a:rPr lang="ru-RU" sz="2000" dirty="0" err="1">
                <a:solidFill>
                  <a:prstClr val="black"/>
                </a:solidFill>
              </a:rPr>
              <a:t>посаді</a:t>
            </a:r>
            <a:r>
              <a:rPr lang="ru-RU" sz="2000" dirty="0">
                <a:solidFill>
                  <a:prstClr val="black"/>
                </a:solidFill>
              </a:rPr>
              <a:t> </a:t>
            </a:r>
            <a:r>
              <a:rPr lang="ru-RU" sz="2000" dirty="0" err="1">
                <a:solidFill>
                  <a:prstClr val="black"/>
                </a:solidFill>
              </a:rPr>
              <a:t>професійну</a:t>
            </a:r>
            <a:r>
              <a:rPr lang="ru-RU" sz="2000" dirty="0">
                <a:solidFill>
                  <a:prstClr val="black"/>
                </a:solidFill>
              </a:rPr>
              <a:t> </a:t>
            </a:r>
            <a:r>
              <a:rPr lang="ru-RU" sz="2000" dirty="0" err="1">
                <a:solidFill>
                  <a:prstClr val="black"/>
                </a:solidFill>
              </a:rPr>
              <a:t>кваліфікацію</a:t>
            </a:r>
            <a:r>
              <a:rPr lang="ru-RU" sz="2000" dirty="0">
                <a:solidFill>
                  <a:prstClr val="black"/>
                </a:solidFill>
              </a:rPr>
              <a:t> та </a:t>
            </a:r>
            <a:r>
              <a:rPr lang="ru-RU" sz="2000" dirty="0" err="1">
                <a:solidFill>
                  <a:prstClr val="black"/>
                </a:solidFill>
              </a:rPr>
              <a:t>атестуються</a:t>
            </a:r>
            <a:r>
              <a:rPr lang="ru-RU" sz="2000" dirty="0">
                <a:solidFill>
                  <a:prstClr val="black"/>
                </a:solidFill>
              </a:rPr>
              <a:t> як </a:t>
            </a:r>
            <a:r>
              <a:rPr lang="ru-RU" sz="2000" dirty="0" err="1">
                <a:solidFill>
                  <a:prstClr val="black"/>
                </a:solidFill>
              </a:rPr>
              <a:t>такі</a:t>
            </a:r>
            <a:r>
              <a:rPr lang="ru-RU" sz="2000" dirty="0">
                <a:solidFill>
                  <a:prstClr val="black"/>
                </a:solidFill>
              </a:rPr>
              <a:t>, </a:t>
            </a:r>
            <a:r>
              <a:rPr lang="ru-RU" sz="2000" dirty="0" err="1">
                <a:solidFill>
                  <a:prstClr val="black"/>
                </a:solidFill>
              </a:rPr>
              <a:t>що</a:t>
            </a:r>
            <a:r>
              <a:rPr lang="ru-RU" sz="2000" dirty="0">
                <a:solidFill>
                  <a:prstClr val="black"/>
                </a:solidFill>
              </a:rPr>
              <a:t> </a:t>
            </a:r>
            <a:r>
              <a:rPr lang="ru-RU" sz="2000" dirty="0" err="1">
                <a:solidFill>
                  <a:prstClr val="black"/>
                </a:solidFill>
              </a:rPr>
              <a:t>мають</a:t>
            </a:r>
            <a:r>
              <a:rPr lang="ru-RU" sz="2000" dirty="0">
                <a:solidFill>
                  <a:prstClr val="black"/>
                </a:solidFill>
              </a:rPr>
              <a:t> </a:t>
            </a:r>
            <a:r>
              <a:rPr lang="ru-RU" sz="2000" dirty="0" err="1">
                <a:solidFill>
                  <a:prstClr val="black"/>
                </a:solidFill>
              </a:rPr>
              <a:t>відповідну</a:t>
            </a:r>
            <a:r>
              <a:rPr lang="ru-RU" sz="2000" dirty="0">
                <a:solidFill>
                  <a:prstClr val="black"/>
                </a:solidFill>
              </a:rPr>
              <a:t> </a:t>
            </a:r>
            <a:r>
              <a:rPr lang="ru-RU" sz="2000" dirty="0" err="1">
                <a:solidFill>
                  <a:prstClr val="black"/>
                </a:solidFill>
              </a:rPr>
              <a:t>освіту</a:t>
            </a:r>
            <a:r>
              <a:rPr lang="ru-RU" sz="2000" dirty="0">
                <a:solidFill>
                  <a:prstClr val="black"/>
                </a:solidFill>
              </a:rPr>
              <a:t> (п. 3.2 наказу № 805); </a:t>
            </a:r>
          </a:p>
        </p:txBody>
      </p:sp>
      <p:sp>
        <p:nvSpPr>
          <p:cNvPr id="7" name="Прямоугольник 6"/>
          <p:cNvSpPr/>
          <p:nvPr/>
        </p:nvSpPr>
        <p:spPr>
          <a:xfrm>
            <a:off x="0" y="5143824"/>
            <a:ext cx="12037328" cy="1015663"/>
          </a:xfrm>
          <a:prstGeom prst="rect">
            <a:avLst/>
          </a:prstGeom>
        </p:spPr>
        <p:txBody>
          <a:bodyPr wrap="square">
            <a:spAutoFit/>
          </a:bodyPr>
          <a:lstStyle/>
          <a:p>
            <a:pPr marL="285750" indent="-285750">
              <a:buFont typeface="Wingdings" pitchFamily="2" charset="2"/>
              <a:buChar char="Ø"/>
            </a:pPr>
            <a:r>
              <a:rPr lang="ru-RU" sz="2000" dirty="0"/>
              <a:t>за результатами </a:t>
            </a:r>
            <a:r>
              <a:rPr lang="ru-RU" sz="2000" dirty="0" err="1"/>
              <a:t>атестації</a:t>
            </a:r>
            <a:r>
              <a:rPr lang="ru-RU" sz="2000" dirty="0"/>
              <a:t> </a:t>
            </a:r>
            <a:r>
              <a:rPr lang="ru-RU" sz="2000" dirty="0" err="1"/>
              <a:t>визначається</a:t>
            </a:r>
            <a:r>
              <a:rPr lang="ru-RU" sz="2000" dirty="0"/>
              <a:t> </a:t>
            </a:r>
            <a:r>
              <a:rPr lang="ru-RU" sz="2000" dirty="0" err="1"/>
              <a:t>відповідність</a:t>
            </a:r>
            <a:r>
              <a:rPr lang="ru-RU" sz="2000" dirty="0"/>
              <a:t> </a:t>
            </a:r>
            <a:r>
              <a:rPr lang="ru-RU" sz="2000" dirty="0" err="1"/>
              <a:t>педагогічного</a:t>
            </a:r>
            <a:r>
              <a:rPr lang="ru-RU" sz="2000" dirty="0"/>
              <a:t> </a:t>
            </a:r>
            <a:r>
              <a:rPr lang="ru-RU" sz="2000" dirty="0" err="1"/>
              <a:t>працівника</a:t>
            </a:r>
            <a:r>
              <a:rPr lang="ru-RU" sz="2000" dirty="0"/>
              <a:t> </a:t>
            </a:r>
            <a:r>
              <a:rPr lang="ru-RU" sz="2000" dirty="0" err="1"/>
              <a:t>займаній</a:t>
            </a:r>
            <a:r>
              <a:rPr lang="ru-RU" sz="2000" dirty="0"/>
              <a:t> </a:t>
            </a:r>
            <a:r>
              <a:rPr lang="ru-RU" sz="2000" dirty="0" err="1"/>
              <a:t>посаді</a:t>
            </a:r>
            <a:r>
              <a:rPr lang="ru-RU" sz="2000" dirty="0"/>
              <a:t>, </a:t>
            </a:r>
            <a:r>
              <a:rPr lang="ru-RU" sz="2000" dirty="0" err="1"/>
              <a:t>присвоюються</a:t>
            </a:r>
            <a:r>
              <a:rPr lang="ru-RU" sz="2000" dirty="0"/>
              <a:t> </a:t>
            </a:r>
            <a:r>
              <a:rPr lang="ru-RU" sz="2000" dirty="0" err="1"/>
              <a:t>або</a:t>
            </a:r>
            <a:r>
              <a:rPr lang="ru-RU" sz="2000" dirty="0"/>
              <a:t> </a:t>
            </a:r>
            <a:r>
              <a:rPr lang="ru-RU" sz="2000" dirty="0" err="1"/>
              <a:t>підтверджуються</a:t>
            </a:r>
            <a:r>
              <a:rPr lang="ru-RU" sz="2000" dirty="0"/>
              <a:t> </a:t>
            </a:r>
            <a:r>
              <a:rPr lang="ru-RU" sz="2000" dirty="0" err="1"/>
              <a:t>кваліфікаційні</a:t>
            </a:r>
            <a:r>
              <a:rPr lang="ru-RU" sz="2000" dirty="0"/>
              <a:t> </a:t>
            </a:r>
            <a:r>
              <a:rPr lang="ru-RU" sz="2000" dirty="0" err="1"/>
              <a:t>категорії</a:t>
            </a:r>
            <a:r>
              <a:rPr lang="ru-RU" sz="2000" dirty="0"/>
              <a:t>, </a:t>
            </a:r>
            <a:r>
              <a:rPr lang="ru-RU" sz="2000" dirty="0" err="1"/>
              <a:t>педагогічні</a:t>
            </a:r>
            <a:r>
              <a:rPr lang="ru-RU" sz="2000" dirty="0"/>
              <a:t> </a:t>
            </a:r>
            <a:r>
              <a:rPr lang="ru-RU" sz="2000" dirty="0" err="1"/>
              <a:t>звання</a:t>
            </a:r>
            <a:r>
              <a:rPr lang="ru-RU" sz="2000" dirty="0"/>
              <a:t> </a:t>
            </a:r>
            <a:r>
              <a:rPr lang="ru-RU" sz="2000" dirty="0" err="1"/>
              <a:t>відповідно</a:t>
            </a:r>
            <a:r>
              <a:rPr lang="ru-RU" sz="2000" dirty="0"/>
              <a:t> до </a:t>
            </a:r>
            <a:r>
              <a:rPr lang="ru-RU" sz="2000" dirty="0" err="1"/>
              <a:t>Переліку</a:t>
            </a:r>
            <a:r>
              <a:rPr lang="en-US" sz="2000" dirty="0"/>
              <a:t> </a:t>
            </a:r>
            <a:r>
              <a:rPr lang="ru-RU" sz="2000" dirty="0" err="1"/>
              <a:t>кваліфікаційних</a:t>
            </a:r>
            <a:r>
              <a:rPr lang="ru-RU" sz="2000" dirty="0"/>
              <a:t> </a:t>
            </a:r>
            <a:r>
              <a:rPr lang="ru-RU" sz="2000" dirty="0" err="1"/>
              <a:t>категорій</a:t>
            </a:r>
            <a:r>
              <a:rPr lang="ru-RU" sz="2000" dirty="0"/>
              <a:t> і </a:t>
            </a:r>
            <a:r>
              <a:rPr lang="ru-RU" sz="2000" dirty="0" err="1"/>
              <a:t>педагогічних</a:t>
            </a:r>
            <a:r>
              <a:rPr lang="ru-RU" sz="2000" dirty="0"/>
              <a:t> </a:t>
            </a:r>
            <a:r>
              <a:rPr lang="ru-RU" sz="2000" dirty="0" err="1"/>
              <a:t>звань</a:t>
            </a:r>
            <a:r>
              <a:rPr lang="ru-RU" sz="2000" dirty="0"/>
              <a:t> </a:t>
            </a:r>
            <a:r>
              <a:rPr lang="ru-RU" sz="2000" dirty="0" err="1"/>
              <a:t>педагогічних</a:t>
            </a:r>
            <a:r>
              <a:rPr lang="ru-RU" sz="2000" dirty="0"/>
              <a:t> </a:t>
            </a:r>
            <a:r>
              <a:rPr lang="ru-RU" sz="2000" dirty="0" err="1"/>
              <a:t>працівників</a:t>
            </a:r>
            <a:r>
              <a:rPr lang="ru-RU" sz="2000" dirty="0"/>
              <a:t>;</a:t>
            </a:r>
          </a:p>
        </p:txBody>
      </p:sp>
      <p:sp>
        <p:nvSpPr>
          <p:cNvPr id="8" name="Прямоугольник 7"/>
          <p:cNvSpPr/>
          <p:nvPr/>
        </p:nvSpPr>
        <p:spPr>
          <a:xfrm>
            <a:off x="1278765" y="6150114"/>
            <a:ext cx="10431014" cy="707886"/>
          </a:xfrm>
          <a:prstGeom prst="rect">
            <a:avLst/>
          </a:prstGeom>
        </p:spPr>
        <p:txBody>
          <a:bodyPr wrap="square">
            <a:spAutoFit/>
          </a:bodyPr>
          <a:lstStyle/>
          <a:p>
            <a:pPr marL="342900" lvl="0" indent="-342900">
              <a:buFont typeface="Wingdings" pitchFamily="2" charset="2"/>
              <a:buChar char="Ø"/>
            </a:pPr>
            <a:r>
              <a:rPr lang="ru-RU" sz="2000" dirty="0" err="1">
                <a:solidFill>
                  <a:prstClr val="black"/>
                </a:solidFill>
              </a:rPr>
              <a:t>педагогічні</a:t>
            </a:r>
            <a:r>
              <a:rPr lang="ru-RU" sz="2000" dirty="0">
                <a:solidFill>
                  <a:prstClr val="black"/>
                </a:solidFill>
              </a:rPr>
              <a:t> </a:t>
            </a:r>
            <a:r>
              <a:rPr lang="ru-RU" sz="2000" dirty="0" err="1">
                <a:solidFill>
                  <a:prstClr val="black"/>
                </a:solidFill>
              </a:rPr>
              <a:t>працівники</a:t>
            </a:r>
            <a:r>
              <a:rPr lang="ru-RU" sz="2000" dirty="0">
                <a:solidFill>
                  <a:prstClr val="black"/>
                </a:solidFill>
              </a:rPr>
              <a:t>, </a:t>
            </a:r>
            <a:r>
              <a:rPr lang="ru-RU" sz="2000" dirty="0" err="1">
                <a:solidFill>
                  <a:prstClr val="black"/>
                </a:solidFill>
              </a:rPr>
              <a:t>які</a:t>
            </a:r>
            <a:r>
              <a:rPr lang="ru-RU" sz="2000" dirty="0">
                <a:solidFill>
                  <a:prstClr val="black"/>
                </a:solidFill>
              </a:rPr>
              <a:t> </a:t>
            </a:r>
            <a:r>
              <a:rPr lang="ru-RU" sz="2000" dirty="0" err="1">
                <a:solidFill>
                  <a:prstClr val="black"/>
                </a:solidFill>
              </a:rPr>
              <a:t>працюють</a:t>
            </a:r>
            <a:r>
              <a:rPr lang="ru-RU" sz="2000" dirty="0">
                <a:solidFill>
                  <a:prstClr val="black"/>
                </a:solidFill>
              </a:rPr>
              <a:t> за </a:t>
            </a:r>
            <a:r>
              <a:rPr lang="ru-RU" sz="2000" dirty="0" err="1">
                <a:solidFill>
                  <a:prstClr val="black"/>
                </a:solidFill>
              </a:rPr>
              <a:t>сумісництвом</a:t>
            </a:r>
            <a:r>
              <a:rPr lang="ru-RU" sz="2000" dirty="0">
                <a:solidFill>
                  <a:prstClr val="black"/>
                </a:solidFill>
              </a:rPr>
              <a:t> </a:t>
            </a:r>
            <a:r>
              <a:rPr lang="ru-RU" sz="2000" dirty="0" err="1">
                <a:solidFill>
                  <a:prstClr val="black"/>
                </a:solidFill>
              </a:rPr>
              <a:t>або</a:t>
            </a:r>
            <a:r>
              <a:rPr lang="ru-RU" sz="2000" dirty="0">
                <a:solidFill>
                  <a:prstClr val="black"/>
                </a:solidFill>
              </a:rPr>
              <a:t> на </a:t>
            </a:r>
            <a:r>
              <a:rPr lang="ru-RU" sz="2000" dirty="0" err="1">
                <a:solidFill>
                  <a:prstClr val="black"/>
                </a:solidFill>
              </a:rPr>
              <a:t>умовах</a:t>
            </a:r>
            <a:r>
              <a:rPr lang="ru-RU" sz="2000" dirty="0">
                <a:solidFill>
                  <a:prstClr val="black"/>
                </a:solidFill>
              </a:rPr>
              <a:t> строкового трудового договору, </a:t>
            </a:r>
            <a:r>
              <a:rPr lang="ru-RU" sz="2000" dirty="0" err="1">
                <a:solidFill>
                  <a:prstClr val="black"/>
                </a:solidFill>
              </a:rPr>
              <a:t>атестуються</a:t>
            </a:r>
            <a:r>
              <a:rPr lang="ru-RU" sz="2000" dirty="0">
                <a:solidFill>
                  <a:prstClr val="black"/>
                </a:solidFill>
              </a:rPr>
              <a:t> на </a:t>
            </a:r>
            <a:r>
              <a:rPr lang="ru-RU" sz="2000" dirty="0" err="1">
                <a:solidFill>
                  <a:prstClr val="black"/>
                </a:solidFill>
              </a:rPr>
              <a:t>загальних</a:t>
            </a:r>
            <a:r>
              <a:rPr lang="ru-RU" sz="2000" dirty="0">
                <a:solidFill>
                  <a:prstClr val="black"/>
                </a:solidFill>
              </a:rPr>
              <a:t> </a:t>
            </a:r>
            <a:r>
              <a:rPr lang="ru-RU" sz="2000" dirty="0" err="1">
                <a:solidFill>
                  <a:prstClr val="black"/>
                </a:solidFill>
              </a:rPr>
              <a:t>підставах</a:t>
            </a:r>
            <a:r>
              <a:rPr lang="ru-RU" sz="2000" dirty="0">
                <a:solidFill>
                  <a:prstClr val="black"/>
                </a:solidFill>
              </a:rPr>
              <a:t>; </a:t>
            </a:r>
          </a:p>
        </p:txBody>
      </p:sp>
    </p:spTree>
    <p:extLst>
      <p:ext uri="{BB962C8B-B14F-4D97-AF65-F5344CB8AC3E}">
        <p14:creationId xmlns:p14="http://schemas.microsoft.com/office/powerpoint/2010/main" val="1282176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59808" y="965438"/>
            <a:ext cx="11332192" cy="400110"/>
          </a:xfrm>
          <a:prstGeom prst="rect">
            <a:avLst/>
          </a:prstGeom>
        </p:spPr>
        <p:txBody>
          <a:bodyPr wrap="square">
            <a:spAutoFit/>
          </a:bodyPr>
          <a:lstStyle/>
          <a:p>
            <a:pPr marL="342900" indent="-342900">
              <a:buFont typeface="Wingdings" pitchFamily="2" charset="2"/>
              <a:buChar char="Ø"/>
            </a:pPr>
            <a:r>
              <a:rPr lang="ru-RU" sz="2000" dirty="0" err="1"/>
              <a:t>педагогічні</a:t>
            </a:r>
            <a:r>
              <a:rPr lang="ru-RU" sz="2000" dirty="0"/>
              <a:t> </a:t>
            </a:r>
            <a:r>
              <a:rPr lang="ru-RU" sz="2000" dirty="0" err="1"/>
              <a:t>працівники</a:t>
            </a:r>
            <a:r>
              <a:rPr lang="ru-RU" sz="2000" dirty="0"/>
              <a:t>, </a:t>
            </a:r>
            <a:r>
              <a:rPr lang="ru-RU" sz="2000" dirty="0" err="1"/>
              <a:t>які</a:t>
            </a:r>
            <a:r>
              <a:rPr lang="ru-RU" sz="2000" dirty="0"/>
              <a:t> </a:t>
            </a:r>
            <a:r>
              <a:rPr lang="ru-RU" sz="2000" dirty="0" err="1"/>
              <a:t>мають</a:t>
            </a:r>
            <a:r>
              <a:rPr lang="ru-RU" sz="2000" dirty="0"/>
              <a:t> </a:t>
            </a:r>
            <a:r>
              <a:rPr lang="ru-RU" sz="2000" dirty="0" err="1"/>
              <a:t>педагогічне</a:t>
            </a:r>
            <a:r>
              <a:rPr lang="ru-RU" sz="2000" dirty="0"/>
              <a:t> </a:t>
            </a:r>
            <a:r>
              <a:rPr lang="ru-RU" sz="2000" dirty="0" err="1"/>
              <a:t>навантаження</a:t>
            </a:r>
            <a:r>
              <a:rPr lang="ru-RU" sz="2000" dirty="0"/>
              <a:t> з </a:t>
            </a:r>
            <a:r>
              <a:rPr lang="ru-RU" sz="2000" dirty="0" err="1"/>
              <a:t>кількох</a:t>
            </a:r>
            <a:r>
              <a:rPr lang="ru-RU" sz="2000" dirty="0"/>
              <a:t> </a:t>
            </a:r>
            <a:r>
              <a:rPr lang="ru-RU" sz="2000" dirty="0" err="1"/>
              <a:t>предметів</a:t>
            </a:r>
            <a:r>
              <a:rPr lang="ru-RU" sz="2000" dirty="0"/>
              <a:t>, </a:t>
            </a:r>
            <a:r>
              <a:rPr lang="ru-RU" sz="2000" dirty="0" err="1"/>
              <a:t>атестуються</a:t>
            </a:r>
            <a:r>
              <a:rPr lang="ru-RU" sz="2000" dirty="0"/>
              <a:t> з</a:t>
            </a:r>
          </a:p>
        </p:txBody>
      </p:sp>
      <p:sp>
        <p:nvSpPr>
          <p:cNvPr id="5" name="Прямоугольник 4"/>
          <p:cNvSpPr/>
          <p:nvPr/>
        </p:nvSpPr>
        <p:spPr>
          <a:xfrm>
            <a:off x="0" y="2960840"/>
            <a:ext cx="12192000" cy="1323439"/>
          </a:xfrm>
          <a:prstGeom prst="rect">
            <a:avLst/>
          </a:prstGeom>
        </p:spPr>
        <p:txBody>
          <a:bodyPr wrap="square">
            <a:spAutoFit/>
          </a:bodyPr>
          <a:lstStyle/>
          <a:p>
            <a:pPr marL="342900" indent="-342900">
              <a:buFont typeface="Wingdings" pitchFamily="2" charset="2"/>
              <a:buChar char="Ø"/>
            </a:pPr>
            <a:r>
              <a:rPr lang="ru-RU" sz="2000" dirty="0" err="1"/>
              <a:t>педагогічні</a:t>
            </a:r>
            <a:r>
              <a:rPr lang="ru-RU" sz="2000" dirty="0"/>
              <a:t> </a:t>
            </a:r>
            <a:r>
              <a:rPr lang="ru-RU" sz="2000" dirty="0" err="1"/>
              <a:t>працівники</a:t>
            </a:r>
            <a:r>
              <a:rPr lang="ru-RU" sz="2000" dirty="0"/>
              <a:t>, </a:t>
            </a:r>
            <a:r>
              <a:rPr lang="ru-RU" sz="2000" dirty="0" err="1"/>
              <a:t>які</a:t>
            </a:r>
            <a:r>
              <a:rPr lang="ru-RU" sz="2000" dirty="0"/>
              <a:t> </a:t>
            </a:r>
            <a:r>
              <a:rPr lang="ru-RU" sz="2000" dirty="0" err="1"/>
              <a:t>працюють</a:t>
            </a:r>
            <a:r>
              <a:rPr lang="ru-RU" sz="2000" dirty="0"/>
              <a:t> у </a:t>
            </a:r>
            <a:r>
              <a:rPr lang="ru-RU" sz="2000" dirty="0" err="1"/>
              <a:t>різних</a:t>
            </a:r>
            <a:r>
              <a:rPr lang="ru-RU" sz="2000" dirty="0"/>
              <a:t> закладах </a:t>
            </a:r>
            <a:r>
              <a:rPr lang="ru-RU" sz="2000" dirty="0" err="1"/>
              <a:t>освіти</a:t>
            </a:r>
            <a:r>
              <a:rPr lang="ru-RU" sz="2000" dirty="0"/>
              <a:t> за </a:t>
            </a:r>
            <a:r>
              <a:rPr lang="ru-RU" sz="2000" dirty="0" err="1"/>
              <a:t>однією</a:t>
            </a:r>
            <a:r>
              <a:rPr lang="ru-RU" sz="2000" dirty="0"/>
              <a:t> і </a:t>
            </a:r>
            <a:r>
              <a:rPr lang="ru-RU" sz="2000" dirty="0" err="1"/>
              <a:t>тією</a:t>
            </a:r>
            <a:r>
              <a:rPr lang="ru-RU" sz="2000" dirty="0"/>
              <a:t> самою </a:t>
            </a:r>
            <a:r>
              <a:rPr lang="ru-RU" sz="2000" dirty="0" err="1"/>
              <a:t>посадою</a:t>
            </a:r>
            <a:r>
              <a:rPr lang="ru-RU" sz="2000" dirty="0"/>
              <a:t> та/</a:t>
            </a:r>
            <a:r>
              <a:rPr lang="ru-RU" sz="2000" dirty="0" err="1"/>
              <a:t>або</a:t>
            </a:r>
            <a:r>
              <a:rPr lang="ru-RU" sz="2000" dirty="0"/>
              <a:t> </a:t>
            </a:r>
            <a:r>
              <a:rPr lang="ru-RU" sz="2000" dirty="0" err="1"/>
              <a:t>викладають</a:t>
            </a:r>
            <a:r>
              <a:rPr lang="ru-RU" sz="2000" dirty="0"/>
              <a:t> один предмет (</a:t>
            </a:r>
            <a:r>
              <a:rPr lang="ru-RU" sz="2000" dirty="0" err="1"/>
              <a:t>інтегрований</a:t>
            </a:r>
            <a:r>
              <a:rPr lang="ru-RU" sz="2000" dirty="0"/>
              <a:t> курс), </a:t>
            </a:r>
            <a:r>
              <a:rPr lang="ru-RU" sz="2000" dirty="0" err="1"/>
              <a:t>атестуються</a:t>
            </a:r>
            <a:r>
              <a:rPr lang="ru-RU" sz="2000" dirty="0"/>
              <a:t> за </a:t>
            </a:r>
            <a:r>
              <a:rPr lang="ru-RU" sz="2000" dirty="0" err="1"/>
              <a:t>основним</a:t>
            </a:r>
            <a:r>
              <a:rPr lang="ru-RU" sz="2000" dirty="0"/>
              <a:t> </a:t>
            </a:r>
            <a:r>
              <a:rPr lang="ru-RU" sz="2000" dirty="0" err="1"/>
              <a:t>місцем</a:t>
            </a:r>
            <a:r>
              <a:rPr lang="ru-RU" sz="2000" dirty="0"/>
              <a:t> </a:t>
            </a:r>
            <a:r>
              <a:rPr lang="ru-RU" sz="2000" dirty="0" err="1"/>
              <a:t>роботи</a:t>
            </a:r>
            <a:r>
              <a:rPr lang="ru-RU" sz="2000" dirty="0"/>
              <a:t>. В </a:t>
            </a:r>
            <a:r>
              <a:rPr lang="ru-RU" sz="2000" dirty="0" err="1"/>
              <a:t>цьому</a:t>
            </a:r>
            <a:r>
              <a:rPr lang="ru-RU" sz="2000" dirty="0"/>
              <a:t> </a:t>
            </a:r>
            <a:r>
              <a:rPr lang="ru-RU" sz="2000" dirty="0" err="1"/>
              <a:t>випадку</a:t>
            </a:r>
            <a:r>
              <a:rPr lang="ru-RU" sz="2000" dirty="0"/>
              <a:t> </a:t>
            </a:r>
            <a:r>
              <a:rPr lang="ru-RU" sz="2000" dirty="0" err="1"/>
              <a:t>присвоєна</a:t>
            </a:r>
            <a:r>
              <a:rPr lang="ru-RU" sz="2000" dirty="0"/>
              <a:t> </a:t>
            </a:r>
            <a:r>
              <a:rPr lang="ru-RU" sz="2000" dirty="0" err="1"/>
              <a:t>педагогічному</a:t>
            </a:r>
            <a:r>
              <a:rPr lang="ru-RU" sz="2000" dirty="0"/>
              <a:t> </a:t>
            </a:r>
            <a:r>
              <a:rPr lang="ru-RU" sz="2000" dirty="0" err="1"/>
              <a:t>працівнику</a:t>
            </a:r>
            <a:r>
              <a:rPr lang="ru-RU" sz="2000" dirty="0"/>
              <a:t> </a:t>
            </a:r>
            <a:r>
              <a:rPr lang="ru-RU" sz="2000" dirty="0" err="1"/>
              <a:t>кваліфікаційна</a:t>
            </a:r>
            <a:r>
              <a:rPr lang="ru-RU" sz="2000" dirty="0"/>
              <a:t> </a:t>
            </a:r>
            <a:r>
              <a:rPr lang="ru-RU" sz="2000" dirty="0" err="1"/>
              <a:t>категорія</a:t>
            </a:r>
            <a:r>
              <a:rPr lang="ru-RU" sz="2000" dirty="0"/>
              <a:t> та </a:t>
            </a:r>
            <a:r>
              <a:rPr lang="ru-RU" sz="2000" dirty="0" err="1"/>
              <a:t>педагогічне</a:t>
            </a:r>
            <a:r>
              <a:rPr lang="ru-RU" sz="2000" dirty="0"/>
              <a:t> </a:t>
            </a:r>
            <a:r>
              <a:rPr lang="ru-RU" sz="2000" dirty="0" err="1"/>
              <a:t>звання</a:t>
            </a:r>
            <a:r>
              <a:rPr lang="ru-RU" sz="2000" dirty="0"/>
              <a:t> </a:t>
            </a:r>
            <a:r>
              <a:rPr lang="ru-RU" sz="2000" dirty="0" err="1"/>
              <a:t>або</a:t>
            </a:r>
            <a:r>
              <a:rPr lang="ru-RU" sz="2000" dirty="0"/>
              <a:t> </a:t>
            </a:r>
            <a:r>
              <a:rPr lang="ru-RU" sz="2000" dirty="0" err="1"/>
              <a:t>тарифний</a:t>
            </a:r>
            <a:r>
              <a:rPr lang="ru-RU" sz="2000" dirty="0"/>
              <a:t> </a:t>
            </a:r>
            <a:r>
              <a:rPr lang="ru-RU" sz="2000" dirty="0" err="1"/>
              <a:t>розряд</a:t>
            </a:r>
            <a:r>
              <a:rPr lang="ru-RU" sz="2000" dirty="0"/>
              <a:t>, </a:t>
            </a:r>
            <a:r>
              <a:rPr lang="ru-RU" sz="2000" dirty="0" err="1"/>
              <a:t>поширюються</a:t>
            </a:r>
            <a:r>
              <a:rPr lang="ru-RU" sz="2000" dirty="0"/>
              <a:t> на все </a:t>
            </a:r>
            <a:r>
              <a:rPr lang="ru-RU" sz="2000" dirty="0" err="1"/>
              <a:t>педагогічне</a:t>
            </a:r>
            <a:r>
              <a:rPr lang="ru-RU" sz="2000" dirty="0"/>
              <a:t> </a:t>
            </a:r>
            <a:r>
              <a:rPr lang="ru-RU" sz="2000" dirty="0" err="1"/>
              <a:t>навантаження</a:t>
            </a:r>
            <a:r>
              <a:rPr lang="ru-RU" sz="2000" dirty="0"/>
              <a:t> за </a:t>
            </a:r>
            <a:r>
              <a:rPr lang="ru-RU" sz="2000" dirty="0" err="1"/>
              <a:t>всіма</a:t>
            </a:r>
            <a:r>
              <a:rPr lang="ru-RU" sz="2000" dirty="0"/>
              <a:t> </a:t>
            </a:r>
            <a:r>
              <a:rPr lang="ru-RU" sz="2000" dirty="0" err="1"/>
              <a:t>місцями</a:t>
            </a:r>
            <a:r>
              <a:rPr lang="ru-RU" sz="2000" dirty="0"/>
              <a:t> </a:t>
            </a:r>
            <a:r>
              <a:rPr lang="ru-RU" sz="2000" dirty="0" err="1"/>
              <a:t>роботи</a:t>
            </a:r>
            <a:r>
              <a:rPr lang="ru-RU" sz="2000" dirty="0"/>
              <a:t> та/</a:t>
            </a:r>
            <a:r>
              <a:rPr lang="ru-RU" sz="2000" dirty="0" err="1"/>
              <a:t>або</a:t>
            </a:r>
            <a:r>
              <a:rPr lang="ru-RU" sz="2000" dirty="0"/>
              <a:t> посадами;</a:t>
            </a:r>
          </a:p>
        </p:txBody>
      </p:sp>
      <p:sp>
        <p:nvSpPr>
          <p:cNvPr id="7" name="Заголовок 1">
            <a:extLst>
              <a:ext uri="{FF2B5EF4-FFF2-40B4-BE49-F238E27FC236}">
                <a16:creationId xmlns:a16="http://schemas.microsoft.com/office/drawing/2014/main" id="{8EE9D4C2-6D48-4A83-8EA6-54EB08253BD8}"/>
              </a:ext>
            </a:extLst>
          </p:cNvPr>
          <p:cNvSpPr>
            <a:spLocks noGrp="1"/>
          </p:cNvSpPr>
          <p:nvPr>
            <p:ph type="title"/>
          </p:nvPr>
        </p:nvSpPr>
        <p:spPr>
          <a:xfrm>
            <a:off x="2224068" y="47553"/>
            <a:ext cx="9212927" cy="991119"/>
          </a:xfrm>
        </p:spPr>
        <p:txBody>
          <a:bodyPr>
            <a:normAutofit fontScale="90000"/>
          </a:bodyPr>
          <a:lstStyle/>
          <a:p>
            <a:r>
              <a:rPr lang="ru-RU" b="1" dirty="0" err="1">
                <a:solidFill>
                  <a:srgbClr val="1F464B"/>
                </a:solidFill>
              </a:rPr>
              <a:t>Особливості</a:t>
            </a:r>
            <a:r>
              <a:rPr lang="ru-RU" b="1" dirty="0">
                <a:solidFill>
                  <a:srgbClr val="1F464B"/>
                </a:solidFill>
              </a:rPr>
              <a:t> </a:t>
            </a:r>
            <a:r>
              <a:rPr lang="ru-RU" b="1" dirty="0" err="1">
                <a:solidFill>
                  <a:srgbClr val="1F464B"/>
                </a:solidFill>
              </a:rPr>
              <a:t>атестації</a:t>
            </a:r>
            <a:r>
              <a:rPr lang="ru-RU" b="1" dirty="0">
                <a:solidFill>
                  <a:srgbClr val="1F464B"/>
                </a:solidFill>
              </a:rPr>
              <a:t> </a:t>
            </a:r>
            <a:r>
              <a:rPr lang="ru-RU" b="1" dirty="0" err="1">
                <a:solidFill>
                  <a:srgbClr val="1F464B"/>
                </a:solidFill>
              </a:rPr>
              <a:t>педагогічних</a:t>
            </a:r>
            <a:r>
              <a:rPr lang="ru-RU" b="1" dirty="0">
                <a:solidFill>
                  <a:srgbClr val="1F464B"/>
                </a:solidFill>
              </a:rPr>
              <a:t> </a:t>
            </a:r>
            <a:r>
              <a:rPr lang="ru-RU" b="1" dirty="0" err="1">
                <a:solidFill>
                  <a:srgbClr val="1F464B"/>
                </a:solidFill>
              </a:rPr>
              <a:t>працівників</a:t>
            </a:r>
            <a:r>
              <a:rPr lang="ru-RU" b="1" dirty="0">
                <a:solidFill>
                  <a:srgbClr val="1F464B"/>
                </a:solidFill>
              </a:rPr>
              <a:t> за </a:t>
            </a:r>
            <a:r>
              <a:rPr lang="ru-RU" b="1" dirty="0" err="1">
                <a:solidFill>
                  <a:srgbClr val="1F464B"/>
                </a:solidFill>
              </a:rPr>
              <a:t>новим</a:t>
            </a:r>
            <a:r>
              <a:rPr lang="ru-RU" b="1" dirty="0">
                <a:solidFill>
                  <a:srgbClr val="1F464B"/>
                </a:solidFill>
              </a:rPr>
              <a:t> </a:t>
            </a:r>
            <a:r>
              <a:rPr lang="ru-RU" b="1" dirty="0" err="1">
                <a:solidFill>
                  <a:srgbClr val="1F464B"/>
                </a:solidFill>
              </a:rPr>
              <a:t>Положенням</a:t>
            </a:r>
            <a:r>
              <a:rPr lang="ru-RU" b="1" dirty="0">
                <a:solidFill>
                  <a:srgbClr val="1F464B"/>
                </a:solidFill>
              </a:rPr>
              <a:t> :</a:t>
            </a:r>
          </a:p>
        </p:txBody>
      </p:sp>
      <p:sp>
        <p:nvSpPr>
          <p:cNvPr id="9" name="Прямоугольник 8"/>
          <p:cNvSpPr/>
          <p:nvPr/>
        </p:nvSpPr>
        <p:spPr>
          <a:xfrm>
            <a:off x="31844" y="4269513"/>
            <a:ext cx="12128312" cy="1938992"/>
          </a:xfrm>
          <a:prstGeom prst="rect">
            <a:avLst/>
          </a:prstGeom>
        </p:spPr>
        <p:txBody>
          <a:bodyPr wrap="square">
            <a:spAutoFit/>
          </a:bodyPr>
          <a:lstStyle/>
          <a:p>
            <a:pPr marL="342900" indent="-342900">
              <a:buFont typeface="Wingdings" pitchFamily="2" charset="2"/>
              <a:buChar char="Ø"/>
            </a:pPr>
            <a:r>
              <a:rPr lang="ru-RU" sz="2000" dirty="0" err="1"/>
              <a:t>педагогічні</a:t>
            </a:r>
            <a:r>
              <a:rPr lang="ru-RU" sz="2000" dirty="0"/>
              <a:t> </a:t>
            </a:r>
            <a:r>
              <a:rPr lang="ru-RU" sz="2000" dirty="0" err="1"/>
              <a:t>працівники</a:t>
            </a:r>
            <a:r>
              <a:rPr lang="ru-RU" sz="2000" dirty="0"/>
              <a:t>, </a:t>
            </a:r>
            <a:r>
              <a:rPr lang="ru-RU" sz="2000" dirty="0" err="1"/>
              <a:t>які</a:t>
            </a:r>
            <a:r>
              <a:rPr lang="ru-RU" sz="2000" dirty="0"/>
              <a:t> </a:t>
            </a:r>
            <a:r>
              <a:rPr lang="ru-RU" sz="2000" dirty="0" err="1"/>
              <a:t>обіймають</a:t>
            </a:r>
            <a:r>
              <a:rPr lang="ru-RU" sz="2000" dirty="0"/>
              <a:t> </a:t>
            </a:r>
            <a:r>
              <a:rPr lang="ru-RU" sz="2000" dirty="0" err="1"/>
              <a:t>різні</a:t>
            </a:r>
            <a:r>
              <a:rPr lang="ru-RU" sz="2000" dirty="0"/>
              <a:t> </a:t>
            </a:r>
            <a:r>
              <a:rPr lang="ru-RU" sz="2000" dirty="0" err="1"/>
              <a:t>педагогічні</a:t>
            </a:r>
            <a:r>
              <a:rPr lang="ru-RU" sz="2000" dirty="0"/>
              <a:t> посади в одному і тому </a:t>
            </a:r>
            <a:r>
              <a:rPr lang="ru-RU" sz="2000" dirty="0" err="1"/>
              <a:t>чи</a:t>
            </a:r>
            <a:r>
              <a:rPr lang="ru-RU" sz="2000" dirty="0"/>
              <a:t> </a:t>
            </a:r>
            <a:r>
              <a:rPr lang="ru-RU" sz="2000" dirty="0" err="1"/>
              <a:t>різних</a:t>
            </a:r>
            <a:r>
              <a:rPr lang="ru-RU" sz="2000" dirty="0"/>
              <a:t> закладах </a:t>
            </a:r>
            <a:r>
              <a:rPr lang="ru-RU" sz="2000" dirty="0" err="1"/>
              <a:t>освіти</a:t>
            </a:r>
            <a:r>
              <a:rPr lang="ru-RU" sz="2000" dirty="0"/>
              <a:t> (</a:t>
            </a:r>
            <a:r>
              <a:rPr lang="ru-RU" sz="2000" dirty="0" err="1"/>
              <a:t>зокрема</a:t>
            </a:r>
            <a:r>
              <a:rPr lang="ru-RU" sz="2000" dirty="0"/>
              <a:t> </a:t>
            </a:r>
            <a:r>
              <a:rPr lang="ru-RU" sz="2000" dirty="0" err="1"/>
              <a:t>керівники</a:t>
            </a:r>
            <a:r>
              <a:rPr lang="ru-RU" sz="2000" dirty="0"/>
              <a:t> </a:t>
            </a:r>
            <a:r>
              <a:rPr lang="ru-RU" sz="2000" dirty="0" err="1"/>
              <a:t>закладів</a:t>
            </a:r>
            <a:r>
              <a:rPr lang="ru-RU" sz="2000" dirty="0"/>
              <a:t> </a:t>
            </a:r>
            <a:r>
              <a:rPr lang="ru-RU" sz="2000" dirty="0" err="1"/>
              <a:t>освіти</a:t>
            </a:r>
            <a:r>
              <a:rPr lang="ru-RU" sz="2000" dirty="0"/>
              <a:t>, </a:t>
            </a:r>
            <a:r>
              <a:rPr lang="ru-RU" sz="2000" dirty="0" err="1"/>
              <a:t>які</a:t>
            </a:r>
            <a:r>
              <a:rPr lang="ru-RU" sz="2000" dirty="0"/>
              <a:t> </a:t>
            </a:r>
            <a:r>
              <a:rPr lang="ru-RU" sz="2000" dirty="0" err="1"/>
              <a:t>викладають</a:t>
            </a:r>
            <a:r>
              <a:rPr lang="ru-RU" sz="2000" dirty="0"/>
              <a:t> </a:t>
            </a:r>
            <a:r>
              <a:rPr lang="ru-RU" sz="2000" dirty="0" err="1"/>
              <a:t>предмети</a:t>
            </a:r>
            <a:r>
              <a:rPr lang="ru-RU" sz="2000" dirty="0"/>
              <a:t> </a:t>
            </a:r>
            <a:r>
              <a:rPr lang="ru-RU" sz="2000" dirty="0" err="1"/>
              <a:t>або</a:t>
            </a:r>
            <a:r>
              <a:rPr lang="ru-RU" sz="2000" dirty="0"/>
              <a:t> </a:t>
            </a:r>
            <a:r>
              <a:rPr lang="ru-RU" sz="2000" dirty="0" err="1"/>
              <a:t>здійснюють</a:t>
            </a:r>
            <a:r>
              <a:rPr lang="ru-RU" sz="2000" dirty="0"/>
              <a:t> </a:t>
            </a:r>
            <a:r>
              <a:rPr lang="ru-RU" sz="2000" dirty="0" err="1"/>
              <a:t>іншу</a:t>
            </a:r>
            <a:r>
              <a:rPr lang="ru-RU" sz="2000" dirty="0"/>
              <a:t> </a:t>
            </a:r>
            <a:r>
              <a:rPr lang="ru-RU" sz="2000" dirty="0" err="1"/>
              <a:t>педагогічну</a:t>
            </a:r>
            <a:r>
              <a:rPr lang="ru-RU" sz="2000" dirty="0"/>
              <a:t> роботу), </a:t>
            </a:r>
            <a:r>
              <a:rPr lang="ru-RU" sz="2000" dirty="0" err="1"/>
              <a:t>атестуються</a:t>
            </a:r>
            <a:r>
              <a:rPr lang="ru-RU" sz="2000" dirty="0"/>
              <a:t> за кожною з посад;</a:t>
            </a:r>
          </a:p>
          <a:p>
            <a:pPr marL="342900" indent="-342900">
              <a:buFont typeface="Wingdings" pitchFamily="2" charset="2"/>
              <a:buChar char="Ø"/>
            </a:pPr>
            <a:r>
              <a:rPr lang="ru-RU" sz="2000" dirty="0" err="1"/>
              <a:t>педагогічним</a:t>
            </a:r>
            <a:r>
              <a:rPr lang="ru-RU" sz="2000" dirty="0"/>
              <a:t> </a:t>
            </a:r>
            <a:r>
              <a:rPr lang="ru-RU" sz="2000" dirty="0" err="1"/>
              <a:t>працівникам</a:t>
            </a:r>
            <a:r>
              <a:rPr lang="ru-RU" sz="2000" dirty="0"/>
              <a:t>, посади </a:t>
            </a:r>
            <a:r>
              <a:rPr lang="ru-RU" sz="2000" dirty="0" err="1"/>
              <a:t>яких</a:t>
            </a:r>
            <a:r>
              <a:rPr lang="ru-RU" sz="2000" dirty="0"/>
              <a:t> не </a:t>
            </a:r>
            <a:r>
              <a:rPr lang="ru-RU" sz="2000" dirty="0" err="1"/>
              <a:t>передбачають</a:t>
            </a:r>
            <a:r>
              <a:rPr lang="ru-RU" sz="2000" dirty="0"/>
              <a:t> </a:t>
            </a:r>
            <a:r>
              <a:rPr lang="ru-RU" sz="2000" dirty="0" err="1"/>
              <a:t>присвоєння</a:t>
            </a:r>
            <a:r>
              <a:rPr lang="ru-RU" sz="2000" dirty="0"/>
              <a:t> </a:t>
            </a:r>
            <a:r>
              <a:rPr lang="ru-RU" sz="2000" dirty="0" err="1"/>
              <a:t>кваліфікаційних</a:t>
            </a:r>
            <a:r>
              <a:rPr lang="ru-RU" sz="2000" dirty="0"/>
              <a:t> </a:t>
            </a:r>
            <a:r>
              <a:rPr lang="ru-RU" sz="2000" dirty="0" err="1"/>
              <a:t>категорій</a:t>
            </a:r>
            <a:r>
              <a:rPr lang="ru-RU" sz="2000" dirty="0"/>
              <a:t>, за результатами </a:t>
            </a:r>
            <a:r>
              <a:rPr lang="ru-RU" sz="2000" dirty="0" err="1"/>
              <a:t>атестації</a:t>
            </a:r>
            <a:r>
              <a:rPr lang="ru-RU" sz="2000" dirty="0"/>
              <a:t> </a:t>
            </a:r>
            <a:r>
              <a:rPr lang="ru-RU" sz="2000" dirty="0" err="1"/>
              <a:t>визначається</a:t>
            </a:r>
            <a:r>
              <a:rPr lang="ru-RU" sz="2000" dirty="0"/>
              <a:t> </a:t>
            </a:r>
            <a:r>
              <a:rPr lang="ru-RU" sz="2000" dirty="0" err="1"/>
              <a:t>відповідність</a:t>
            </a:r>
            <a:r>
              <a:rPr lang="ru-RU" sz="2000" dirty="0"/>
              <a:t> (</a:t>
            </a:r>
            <a:r>
              <a:rPr lang="ru-RU" sz="2000" dirty="0" err="1"/>
              <a:t>невідповідність</a:t>
            </a:r>
            <a:r>
              <a:rPr lang="ru-RU" sz="2000" dirty="0"/>
              <a:t>) </a:t>
            </a:r>
            <a:r>
              <a:rPr lang="ru-RU" sz="2000" dirty="0" err="1"/>
              <a:t>займаній</a:t>
            </a:r>
            <a:r>
              <a:rPr lang="ru-RU" sz="2000" dirty="0"/>
              <a:t> </a:t>
            </a:r>
            <a:r>
              <a:rPr lang="ru-RU" sz="2000" dirty="0" err="1"/>
              <a:t>посаді</a:t>
            </a:r>
            <a:r>
              <a:rPr lang="ru-RU" sz="2000" dirty="0"/>
              <a:t> та у порядку, </a:t>
            </a:r>
            <a:r>
              <a:rPr lang="ru-RU" sz="2000" dirty="0" err="1"/>
              <a:t>визначеному</a:t>
            </a:r>
            <a:r>
              <a:rPr lang="ru-RU" sz="2000" dirty="0"/>
              <a:t> </a:t>
            </a:r>
            <a:r>
              <a:rPr lang="ru-RU" sz="2000" dirty="0" err="1"/>
              <a:t>законодавством</a:t>
            </a:r>
            <a:r>
              <a:rPr lang="ru-RU" sz="2000" dirty="0"/>
              <a:t>, </a:t>
            </a:r>
            <a:r>
              <a:rPr lang="ru-RU" sz="2000" dirty="0" err="1"/>
              <a:t>встановлюється</a:t>
            </a:r>
            <a:r>
              <a:rPr lang="ru-RU" sz="2000" dirty="0"/>
              <a:t> (</a:t>
            </a:r>
            <a:r>
              <a:rPr lang="ru-RU" sz="2000" dirty="0" err="1"/>
              <a:t>підтверджується</a:t>
            </a:r>
            <a:r>
              <a:rPr lang="ru-RU" sz="2000" dirty="0"/>
              <a:t>)  </a:t>
            </a:r>
            <a:r>
              <a:rPr lang="ru-RU" sz="2000" dirty="0" err="1"/>
              <a:t>тарифний</a:t>
            </a:r>
            <a:r>
              <a:rPr lang="ru-RU" sz="2000" dirty="0"/>
              <a:t> </a:t>
            </a:r>
            <a:r>
              <a:rPr lang="ru-RU" sz="2000" dirty="0" err="1"/>
              <a:t>розряд</a:t>
            </a:r>
            <a:r>
              <a:rPr lang="ru-RU" sz="2000" dirty="0"/>
              <a:t>;</a:t>
            </a:r>
          </a:p>
        </p:txBody>
      </p:sp>
      <p:sp>
        <p:nvSpPr>
          <p:cNvPr id="10" name="Прямоугольник 9"/>
          <p:cNvSpPr/>
          <p:nvPr/>
        </p:nvSpPr>
        <p:spPr>
          <a:xfrm>
            <a:off x="36394" y="1336810"/>
            <a:ext cx="11632443" cy="1631216"/>
          </a:xfrm>
          <a:prstGeom prst="rect">
            <a:avLst/>
          </a:prstGeom>
        </p:spPr>
        <p:txBody>
          <a:bodyPr wrap="square">
            <a:spAutoFit/>
          </a:bodyPr>
          <a:lstStyle/>
          <a:p>
            <a:r>
              <a:rPr lang="ru-RU" sz="2000" dirty="0"/>
              <a:t>того предмета, </a:t>
            </a:r>
            <a:r>
              <a:rPr lang="ru-RU" sz="2000" dirty="0" err="1"/>
              <a:t>який</a:t>
            </a:r>
            <a:r>
              <a:rPr lang="ru-RU" sz="2000" dirty="0"/>
              <a:t> </a:t>
            </a:r>
            <a:r>
              <a:rPr lang="ru-RU" sz="2000" dirty="0" err="1"/>
              <a:t>викладають</a:t>
            </a:r>
            <a:r>
              <a:rPr lang="ru-RU" sz="2000" dirty="0"/>
              <a:t> за </a:t>
            </a:r>
            <a:r>
              <a:rPr lang="ru-RU" sz="2000" dirty="0" err="1"/>
              <a:t>спеціальністю</a:t>
            </a:r>
            <a:r>
              <a:rPr lang="ru-RU" sz="2000" dirty="0"/>
              <a:t>. У </a:t>
            </a:r>
            <a:r>
              <a:rPr lang="ru-RU" sz="2000" dirty="0" err="1"/>
              <a:t>цьому</a:t>
            </a:r>
            <a:r>
              <a:rPr lang="ru-RU" sz="2000" dirty="0"/>
              <a:t> </a:t>
            </a:r>
            <a:r>
              <a:rPr lang="ru-RU" sz="2000" dirty="0" err="1"/>
              <a:t>випадку</a:t>
            </a:r>
            <a:r>
              <a:rPr lang="ru-RU" sz="2000" dirty="0"/>
              <a:t> </a:t>
            </a:r>
            <a:r>
              <a:rPr lang="ru-RU" sz="2000" dirty="0" err="1"/>
              <a:t>присвоєна</a:t>
            </a:r>
            <a:r>
              <a:rPr lang="ru-RU" sz="2000" dirty="0"/>
              <a:t> </a:t>
            </a:r>
            <a:r>
              <a:rPr lang="ru-RU" sz="2000" dirty="0" err="1"/>
              <a:t>кваліфікаційна</a:t>
            </a:r>
            <a:r>
              <a:rPr lang="ru-RU" sz="2000" dirty="0"/>
              <a:t> </a:t>
            </a:r>
            <a:r>
              <a:rPr lang="ru-RU" sz="2000" dirty="0" err="1"/>
              <a:t>категорія</a:t>
            </a:r>
            <a:r>
              <a:rPr lang="ru-RU" sz="2000" dirty="0"/>
              <a:t> </a:t>
            </a:r>
            <a:r>
              <a:rPr lang="ru-RU" sz="2000" dirty="0" err="1"/>
              <a:t>поширюється</a:t>
            </a:r>
            <a:r>
              <a:rPr lang="ru-RU" sz="2000" dirty="0"/>
              <a:t> на все </a:t>
            </a:r>
            <a:r>
              <a:rPr lang="ru-RU" sz="2000" dirty="0" err="1"/>
              <a:t>педагогічне</a:t>
            </a:r>
            <a:r>
              <a:rPr lang="ru-RU" sz="2000" dirty="0"/>
              <a:t> </a:t>
            </a:r>
            <a:r>
              <a:rPr lang="ru-RU" sz="2000" dirty="0" err="1"/>
              <a:t>навантаження</a:t>
            </a:r>
            <a:r>
              <a:rPr lang="ru-RU" sz="2000" dirty="0"/>
              <a:t> при </a:t>
            </a:r>
            <a:r>
              <a:rPr lang="ru-RU" sz="2000" dirty="0" err="1"/>
              <a:t>умові</a:t>
            </a:r>
            <a:r>
              <a:rPr lang="ru-RU" sz="2000" dirty="0"/>
              <a:t> </a:t>
            </a:r>
            <a:r>
              <a:rPr lang="ru-RU" sz="2000" dirty="0" err="1"/>
              <a:t>підвищення</a:t>
            </a:r>
            <a:r>
              <a:rPr lang="ru-RU" sz="2000" dirty="0"/>
              <a:t> </a:t>
            </a:r>
            <a:r>
              <a:rPr lang="ru-RU" sz="2000" dirty="0" err="1"/>
              <a:t>кваліфікації</a:t>
            </a:r>
            <a:r>
              <a:rPr lang="ru-RU" sz="2000" dirty="0"/>
              <a:t> з </a:t>
            </a:r>
            <a:r>
              <a:rPr lang="ru-RU" sz="2000" dirty="0" err="1"/>
              <a:t>навчальних</a:t>
            </a:r>
            <a:r>
              <a:rPr lang="ru-RU" sz="2000" dirty="0"/>
              <a:t> </a:t>
            </a:r>
            <a:r>
              <a:rPr lang="ru-RU" sz="2000" dirty="0" err="1"/>
              <a:t>предметів</a:t>
            </a:r>
            <a:r>
              <a:rPr lang="ru-RU" sz="2000" dirty="0"/>
              <a:t> </a:t>
            </a:r>
            <a:r>
              <a:rPr lang="ru-RU" sz="2000" dirty="0" err="1"/>
              <a:t>інваріантної</a:t>
            </a:r>
            <a:r>
              <a:rPr lang="ru-RU" sz="2000" dirty="0"/>
              <a:t> </a:t>
            </a:r>
            <a:r>
              <a:rPr lang="ru-RU" sz="2000" dirty="0" err="1"/>
              <a:t>складової</a:t>
            </a:r>
            <a:r>
              <a:rPr lang="ru-RU" sz="2000" dirty="0"/>
              <a:t>/</a:t>
            </a:r>
            <a:r>
              <a:rPr lang="ru-RU" sz="2000" dirty="0" err="1"/>
              <a:t>обов’язкового</a:t>
            </a:r>
            <a:r>
              <a:rPr lang="ru-RU" sz="2000" dirty="0"/>
              <a:t> компонента </a:t>
            </a:r>
            <a:r>
              <a:rPr lang="ru-RU" sz="2000" dirty="0" err="1"/>
              <a:t>річного</a:t>
            </a:r>
            <a:r>
              <a:rPr lang="ru-RU" sz="2000" dirty="0"/>
              <a:t> </a:t>
            </a:r>
            <a:r>
              <a:rPr lang="ru-RU" sz="2000" dirty="0" err="1"/>
              <a:t>навчального</a:t>
            </a:r>
            <a:r>
              <a:rPr lang="ru-RU" sz="2000" dirty="0"/>
              <a:t> плану закладу </a:t>
            </a:r>
            <a:r>
              <a:rPr lang="ru-RU" sz="2000" dirty="0" err="1"/>
              <a:t>освіти</a:t>
            </a:r>
            <a:r>
              <a:rPr lang="ru-RU" sz="2000" dirty="0"/>
              <a:t>; </a:t>
            </a:r>
            <a:r>
              <a:rPr lang="ru-RU" sz="2000" u="sng" dirty="0" err="1"/>
              <a:t>якщо</a:t>
            </a:r>
            <a:r>
              <a:rPr lang="ru-RU" sz="2000" u="sng" dirty="0"/>
              <a:t> в </a:t>
            </a:r>
            <a:r>
              <a:rPr lang="ru-RU" sz="2000" u="sng" dirty="0" err="1"/>
              <a:t>міжатестаційний</a:t>
            </a:r>
            <a:r>
              <a:rPr lang="ru-RU" sz="2000" u="sng" dirty="0"/>
              <a:t> </a:t>
            </a:r>
            <a:r>
              <a:rPr lang="ru-RU" sz="2000" u="sng" dirty="0" err="1"/>
              <a:t>період</a:t>
            </a:r>
            <a:r>
              <a:rPr lang="ru-RU" sz="2000" u="sng" dirty="0"/>
              <a:t> </a:t>
            </a:r>
            <a:r>
              <a:rPr lang="ru-RU" sz="2000" u="sng" dirty="0" err="1"/>
              <a:t>педпрацівника</a:t>
            </a:r>
            <a:r>
              <a:rPr lang="ru-RU" sz="2000" u="sng" dirty="0"/>
              <a:t> </a:t>
            </a:r>
            <a:r>
              <a:rPr lang="ru-RU" sz="2000" u="sng" dirty="0" err="1"/>
              <a:t>довантажено</a:t>
            </a:r>
            <a:r>
              <a:rPr lang="ru-RU" sz="2000" u="sng" dirty="0"/>
              <a:t> годинами з </a:t>
            </a:r>
            <a:r>
              <a:rPr lang="ru-RU" sz="2000" u="sng" dirty="0" err="1"/>
              <a:t>інших</a:t>
            </a:r>
            <a:r>
              <a:rPr lang="ru-RU" sz="2000" u="sng" dirty="0"/>
              <a:t> </a:t>
            </a:r>
            <a:r>
              <a:rPr lang="ru-RU" sz="2000" u="sng" dirty="0" err="1"/>
              <a:t>предметів</a:t>
            </a:r>
            <a:r>
              <a:rPr lang="ru-RU" sz="2000" u="sng" dirty="0"/>
              <a:t>, то </a:t>
            </a:r>
            <a:r>
              <a:rPr lang="ru-RU" sz="2000" u="sng" dirty="0" err="1"/>
              <a:t>присвоєна</a:t>
            </a:r>
            <a:r>
              <a:rPr lang="ru-RU" sz="2000" u="sng" dirty="0"/>
              <a:t> </a:t>
            </a:r>
            <a:r>
              <a:rPr lang="ru-RU" sz="2000" u="sng" dirty="0" err="1"/>
              <a:t>кваліфікаційна</a:t>
            </a:r>
            <a:r>
              <a:rPr lang="ru-RU" sz="2000" u="sng" dirty="0"/>
              <a:t> </a:t>
            </a:r>
            <a:r>
              <a:rPr lang="ru-RU" sz="2000" u="sng" dirty="0" err="1"/>
              <a:t>категорія</a:t>
            </a:r>
            <a:r>
              <a:rPr lang="ru-RU" sz="2000" u="sng" dirty="0"/>
              <a:t> </a:t>
            </a:r>
            <a:r>
              <a:rPr lang="ru-RU" sz="2000" u="sng" dirty="0" err="1"/>
              <a:t>поширюється</a:t>
            </a:r>
            <a:r>
              <a:rPr lang="ru-RU" sz="2000" u="sng" dirty="0"/>
              <a:t> на все </a:t>
            </a:r>
            <a:r>
              <a:rPr lang="ru-RU" sz="2000" u="sng" dirty="0" err="1"/>
              <a:t>педагогічне</a:t>
            </a:r>
            <a:r>
              <a:rPr lang="ru-RU" sz="2000" u="sng" dirty="0"/>
              <a:t> </a:t>
            </a:r>
            <a:r>
              <a:rPr lang="ru-RU" sz="2000" u="sng" dirty="0" err="1"/>
              <a:t>навантаження</a:t>
            </a:r>
            <a:r>
              <a:rPr lang="ru-RU" sz="2000" u="sng" dirty="0"/>
              <a:t> до </a:t>
            </a:r>
            <a:r>
              <a:rPr lang="ru-RU" sz="2000" u="sng" dirty="0" err="1"/>
              <a:t>чергової</a:t>
            </a:r>
            <a:r>
              <a:rPr lang="ru-RU" sz="2000" u="sng" dirty="0"/>
              <a:t> </a:t>
            </a:r>
            <a:r>
              <a:rPr lang="ru-RU" sz="2000" u="sng" dirty="0" err="1"/>
              <a:t>атестації</a:t>
            </a:r>
            <a:r>
              <a:rPr lang="ru-RU" sz="2000" u="sng" dirty="0"/>
              <a:t> </a:t>
            </a:r>
            <a:r>
              <a:rPr lang="ru-RU" sz="2000" dirty="0"/>
              <a:t>(п. 12 р.1);</a:t>
            </a:r>
          </a:p>
        </p:txBody>
      </p:sp>
      <p:sp>
        <p:nvSpPr>
          <p:cNvPr id="11" name="Прямоугольник 10"/>
          <p:cNvSpPr/>
          <p:nvPr/>
        </p:nvSpPr>
        <p:spPr>
          <a:xfrm>
            <a:off x="1423916" y="6179599"/>
            <a:ext cx="10704396" cy="707886"/>
          </a:xfrm>
          <a:prstGeom prst="rect">
            <a:avLst/>
          </a:prstGeom>
        </p:spPr>
        <p:txBody>
          <a:bodyPr wrap="square">
            <a:spAutoFit/>
          </a:bodyPr>
          <a:lstStyle/>
          <a:p>
            <a:pPr marL="342900" indent="-342900">
              <a:buFont typeface="Wingdings" pitchFamily="2" charset="2"/>
              <a:buChar char="Ø"/>
            </a:pPr>
            <a:r>
              <a:rPr lang="ru-RU" sz="2000" dirty="0"/>
              <a:t> </a:t>
            </a:r>
            <a:r>
              <a:rPr lang="ru-RU" sz="2000" dirty="0" err="1"/>
              <a:t>рішення</a:t>
            </a:r>
            <a:r>
              <a:rPr lang="ru-RU" sz="2000" dirty="0"/>
              <a:t> </a:t>
            </a:r>
            <a:r>
              <a:rPr lang="ru-RU" sz="2000" dirty="0" err="1"/>
              <a:t>атестаційної</a:t>
            </a:r>
            <a:r>
              <a:rPr lang="ru-RU" sz="2000" dirty="0"/>
              <a:t> </a:t>
            </a:r>
            <a:r>
              <a:rPr lang="ru-RU" sz="2000" dirty="0" err="1"/>
              <a:t>комісії</a:t>
            </a:r>
            <a:r>
              <a:rPr lang="ru-RU" sz="2000" dirty="0"/>
              <a:t> </a:t>
            </a:r>
            <a:r>
              <a:rPr lang="ru-RU" sz="2000" dirty="0" err="1"/>
              <a:t>може</a:t>
            </a:r>
            <a:r>
              <a:rPr lang="ru-RU" sz="2000" dirty="0"/>
              <a:t> бути </a:t>
            </a:r>
            <a:r>
              <a:rPr lang="ru-RU" sz="2000" dirty="0" err="1"/>
              <a:t>підставою</a:t>
            </a:r>
            <a:r>
              <a:rPr lang="ru-RU" sz="2000" dirty="0"/>
              <a:t> для </a:t>
            </a:r>
            <a:r>
              <a:rPr lang="ru-RU" sz="2000" dirty="0" err="1"/>
              <a:t>звільнення</a:t>
            </a:r>
            <a:r>
              <a:rPr lang="ru-RU" sz="2000" dirty="0"/>
              <a:t> </a:t>
            </a:r>
            <a:r>
              <a:rPr lang="ru-RU" sz="2000" dirty="0" err="1"/>
              <a:t>педагогічного</a:t>
            </a:r>
            <a:r>
              <a:rPr lang="ru-RU" sz="2000" dirty="0"/>
              <a:t> </a:t>
            </a:r>
            <a:r>
              <a:rPr lang="ru-RU" sz="2000" dirty="0" err="1"/>
              <a:t>працівника</a:t>
            </a:r>
            <a:r>
              <a:rPr lang="ru-RU" sz="2000" dirty="0"/>
              <a:t> з </a:t>
            </a:r>
            <a:r>
              <a:rPr lang="ru-RU" sz="2000" dirty="0" err="1"/>
              <a:t>роботи</a:t>
            </a:r>
            <a:r>
              <a:rPr lang="ru-RU" sz="2000" dirty="0"/>
              <a:t> у порядку, </a:t>
            </a:r>
            <a:r>
              <a:rPr lang="ru-RU" sz="2000" dirty="0" err="1"/>
              <a:t>встановленому</a:t>
            </a:r>
            <a:r>
              <a:rPr lang="ru-RU" sz="2000" dirty="0"/>
              <a:t> </a:t>
            </a:r>
            <a:r>
              <a:rPr lang="ru-RU" sz="2000" dirty="0" err="1"/>
              <a:t>законодавством</a:t>
            </a:r>
            <a:r>
              <a:rPr lang="ru-RU" sz="2000" dirty="0"/>
              <a:t>. </a:t>
            </a:r>
          </a:p>
        </p:txBody>
      </p:sp>
    </p:spTree>
    <p:extLst>
      <p:ext uri="{BB962C8B-B14F-4D97-AF65-F5344CB8AC3E}">
        <p14:creationId xmlns:p14="http://schemas.microsoft.com/office/powerpoint/2010/main" val="296445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E9D4C2-6D48-4A83-8EA6-54EB08253BD8}"/>
              </a:ext>
            </a:extLst>
          </p:cNvPr>
          <p:cNvSpPr>
            <a:spLocks noGrp="1"/>
          </p:cNvSpPr>
          <p:nvPr>
            <p:ph type="title"/>
          </p:nvPr>
        </p:nvSpPr>
        <p:spPr>
          <a:xfrm>
            <a:off x="2251363" y="0"/>
            <a:ext cx="9144347" cy="1071129"/>
          </a:xfrm>
        </p:spPr>
        <p:txBody>
          <a:bodyPr>
            <a:normAutofit fontScale="90000"/>
          </a:bodyPr>
          <a:lstStyle/>
          <a:p>
            <a:pPr algn="ctr"/>
            <a:r>
              <a:rPr lang="ru-RU" b="1" dirty="0" err="1">
                <a:solidFill>
                  <a:srgbClr val="1F464B"/>
                </a:solidFill>
              </a:rPr>
              <a:t>Умови</a:t>
            </a:r>
            <a:r>
              <a:rPr lang="ru-RU" b="1" dirty="0">
                <a:solidFill>
                  <a:srgbClr val="1F464B"/>
                </a:solidFill>
              </a:rPr>
              <a:t>  </a:t>
            </a:r>
            <a:r>
              <a:rPr lang="ru-RU" b="1" dirty="0" err="1">
                <a:solidFill>
                  <a:srgbClr val="1F464B"/>
                </a:solidFill>
              </a:rPr>
              <a:t>присвоєння</a:t>
            </a:r>
            <a:r>
              <a:rPr lang="ru-RU" b="1" dirty="0">
                <a:solidFill>
                  <a:srgbClr val="1F464B"/>
                </a:solidFill>
              </a:rPr>
              <a:t> </a:t>
            </a:r>
            <a:r>
              <a:rPr lang="ru-RU" b="1" dirty="0" err="1">
                <a:solidFill>
                  <a:srgbClr val="1F464B"/>
                </a:solidFill>
              </a:rPr>
              <a:t>кваліфікаційних</a:t>
            </a:r>
            <a:r>
              <a:rPr lang="ru-RU" b="1" dirty="0">
                <a:solidFill>
                  <a:srgbClr val="1F464B"/>
                </a:solidFill>
              </a:rPr>
              <a:t> </a:t>
            </a:r>
            <a:r>
              <a:rPr lang="ru-RU" b="1" dirty="0" err="1">
                <a:solidFill>
                  <a:srgbClr val="1F464B"/>
                </a:solidFill>
              </a:rPr>
              <a:t>категорій</a:t>
            </a:r>
            <a:r>
              <a:rPr lang="ru-RU" b="1" dirty="0">
                <a:solidFill>
                  <a:srgbClr val="1F464B"/>
                </a:solidFill>
              </a:rPr>
              <a:t> та </a:t>
            </a:r>
            <a:r>
              <a:rPr lang="ru-RU" b="1" dirty="0" err="1">
                <a:solidFill>
                  <a:srgbClr val="1F464B"/>
                </a:solidFill>
              </a:rPr>
              <a:t>педагогічних</a:t>
            </a:r>
            <a:r>
              <a:rPr lang="ru-RU" b="1" dirty="0">
                <a:solidFill>
                  <a:srgbClr val="1F464B"/>
                </a:solidFill>
              </a:rPr>
              <a:t> </a:t>
            </a:r>
            <a:r>
              <a:rPr lang="ru-RU" b="1" dirty="0" err="1">
                <a:solidFill>
                  <a:srgbClr val="1F464B"/>
                </a:solidFill>
              </a:rPr>
              <a:t>звань</a:t>
            </a:r>
            <a:endParaRPr lang="ru-RU" b="1" dirty="0">
              <a:solidFill>
                <a:srgbClr val="1F464B"/>
              </a:solidFill>
            </a:endParaRPr>
          </a:p>
        </p:txBody>
      </p:sp>
      <p:sp>
        <p:nvSpPr>
          <p:cNvPr id="3" name="Прямоугольник 2"/>
          <p:cNvSpPr/>
          <p:nvPr/>
        </p:nvSpPr>
        <p:spPr>
          <a:xfrm>
            <a:off x="946785" y="961192"/>
            <a:ext cx="10138410" cy="707886"/>
          </a:xfrm>
          <a:prstGeom prst="rect">
            <a:avLst/>
          </a:prstGeom>
        </p:spPr>
        <p:txBody>
          <a:bodyPr wrap="square">
            <a:spAutoFit/>
          </a:bodyPr>
          <a:lstStyle/>
          <a:p>
            <a:r>
              <a:rPr lang="ru-RU" sz="2000" dirty="0" err="1"/>
              <a:t>Перелік</a:t>
            </a:r>
            <a:r>
              <a:rPr lang="ru-RU" sz="2000" dirty="0"/>
              <a:t> </a:t>
            </a:r>
            <a:r>
              <a:rPr lang="ru-RU" sz="2000" dirty="0" err="1"/>
              <a:t>кваліфікаційних</a:t>
            </a:r>
            <a:r>
              <a:rPr lang="ru-RU" sz="2000" dirty="0"/>
              <a:t> </a:t>
            </a:r>
            <a:r>
              <a:rPr lang="ru-RU" sz="2000" dirty="0" err="1"/>
              <a:t>категорій</a:t>
            </a:r>
            <a:r>
              <a:rPr lang="ru-RU" sz="2000" dirty="0"/>
              <a:t> і </a:t>
            </a:r>
            <a:r>
              <a:rPr lang="ru-RU" sz="2000" dirty="0" err="1"/>
              <a:t>педагогічних</a:t>
            </a:r>
            <a:r>
              <a:rPr lang="ru-RU" sz="2000" dirty="0"/>
              <a:t> </a:t>
            </a:r>
            <a:r>
              <a:rPr lang="ru-RU" sz="2000" dirty="0" err="1"/>
              <a:t>звань</a:t>
            </a:r>
            <a:r>
              <a:rPr lang="ru-RU" sz="2000" dirty="0"/>
              <a:t> </a:t>
            </a:r>
            <a:r>
              <a:rPr lang="ru-RU" sz="2000" dirty="0" err="1"/>
              <a:t>педагогічних</a:t>
            </a:r>
            <a:r>
              <a:rPr lang="ru-RU" sz="2000" dirty="0"/>
              <a:t> </a:t>
            </a:r>
            <a:r>
              <a:rPr lang="ru-RU" sz="2000" dirty="0" err="1"/>
              <a:t>працівників</a:t>
            </a:r>
            <a:r>
              <a:rPr lang="ru-RU" sz="2000" dirty="0"/>
              <a:t> </a:t>
            </a:r>
            <a:r>
              <a:rPr lang="ru-RU" sz="2000" dirty="0" err="1"/>
              <a:t>містить</a:t>
            </a:r>
            <a:r>
              <a:rPr lang="ru-RU" sz="2000" dirty="0"/>
              <a:t> постанова </a:t>
            </a:r>
            <a:r>
              <a:rPr lang="ru-RU" sz="2000" dirty="0" err="1"/>
              <a:t>Кабінету</a:t>
            </a:r>
            <a:r>
              <a:rPr lang="ru-RU" sz="2000" dirty="0"/>
              <a:t> </a:t>
            </a:r>
            <a:r>
              <a:rPr lang="ru-RU" sz="2000" dirty="0" err="1"/>
              <a:t>Міністрів</a:t>
            </a:r>
            <a:r>
              <a:rPr lang="ru-RU" sz="2000" dirty="0"/>
              <a:t> </a:t>
            </a:r>
            <a:r>
              <a:rPr lang="ru-RU" sz="2000" dirty="0" err="1"/>
              <a:t>України</a:t>
            </a:r>
            <a:r>
              <a:rPr lang="ru-RU" sz="2000" dirty="0"/>
              <a:t> </a:t>
            </a:r>
            <a:r>
              <a:rPr lang="ru-RU" sz="2000" dirty="0" err="1"/>
              <a:t>від</a:t>
            </a:r>
            <a:r>
              <a:rPr lang="ru-RU" sz="2000" dirty="0"/>
              <a:t> 23 </a:t>
            </a:r>
            <a:r>
              <a:rPr lang="ru-RU" sz="2000" dirty="0" err="1"/>
              <a:t>грудня</a:t>
            </a:r>
            <a:r>
              <a:rPr lang="ru-RU" sz="2000" dirty="0"/>
              <a:t> 2015 року </a:t>
            </a:r>
            <a:r>
              <a:rPr lang="en-US" sz="2000" dirty="0"/>
              <a:t>N1109 (http://surl.li/jjvun). </a:t>
            </a:r>
          </a:p>
        </p:txBody>
      </p:sp>
      <p:sp>
        <p:nvSpPr>
          <p:cNvPr id="4" name="Прямоугольник 3"/>
          <p:cNvSpPr/>
          <p:nvPr/>
        </p:nvSpPr>
        <p:spPr>
          <a:xfrm>
            <a:off x="0" y="2888754"/>
            <a:ext cx="12031980" cy="4093428"/>
          </a:xfrm>
          <a:prstGeom prst="rect">
            <a:avLst/>
          </a:prstGeom>
        </p:spPr>
        <p:txBody>
          <a:bodyPr wrap="square">
            <a:spAutoFit/>
          </a:bodyPr>
          <a:lstStyle/>
          <a:p>
            <a:r>
              <a:rPr lang="ru-RU" sz="2000" dirty="0" err="1"/>
              <a:t>Положенням</a:t>
            </a:r>
            <a:r>
              <a:rPr lang="ru-RU" sz="2000" dirty="0"/>
              <a:t> </a:t>
            </a:r>
            <a:r>
              <a:rPr lang="ru-RU" sz="2000" dirty="0" err="1"/>
              <a:t>також</a:t>
            </a:r>
            <a:r>
              <a:rPr lang="ru-RU" sz="2000" dirty="0"/>
              <a:t> </a:t>
            </a:r>
            <a:r>
              <a:rPr lang="ru-RU" sz="2000" dirty="0" err="1"/>
              <a:t>врегульовано</a:t>
            </a:r>
            <a:r>
              <a:rPr lang="ru-RU" sz="2000" dirty="0"/>
              <a:t> порядок </a:t>
            </a:r>
            <a:r>
              <a:rPr lang="ru-RU" sz="2000" dirty="0" err="1"/>
              <a:t>атестації</a:t>
            </a:r>
            <a:r>
              <a:rPr lang="ru-RU" sz="2000" dirty="0"/>
              <a:t> </a:t>
            </a:r>
            <a:r>
              <a:rPr lang="ru-RU" sz="2000" dirty="0" err="1"/>
              <a:t>осіб</a:t>
            </a:r>
            <a:r>
              <a:rPr lang="ru-RU" sz="2000" dirty="0"/>
              <a:t>, </a:t>
            </a:r>
            <a:r>
              <a:rPr lang="ru-RU" sz="2000" dirty="0" err="1"/>
              <a:t>які</a:t>
            </a:r>
            <a:r>
              <a:rPr lang="ru-RU" sz="2000" dirty="0"/>
              <a:t> </a:t>
            </a:r>
            <a:r>
              <a:rPr lang="ru-RU" sz="2000" dirty="0" err="1"/>
              <a:t>здобули</a:t>
            </a:r>
            <a:r>
              <a:rPr lang="ru-RU" sz="2000" dirty="0"/>
              <a:t> </a:t>
            </a:r>
            <a:r>
              <a:rPr lang="ru-RU" sz="2000" dirty="0" err="1"/>
              <a:t>вищу</a:t>
            </a:r>
            <a:r>
              <a:rPr lang="ru-RU" sz="2000" dirty="0"/>
              <a:t>, </a:t>
            </a:r>
            <a:r>
              <a:rPr lang="ru-RU" sz="2000" dirty="0" err="1"/>
              <a:t>фахову</a:t>
            </a:r>
            <a:r>
              <a:rPr lang="ru-RU" sz="2000" dirty="0"/>
              <a:t> </a:t>
            </a:r>
            <a:r>
              <a:rPr lang="ru-RU" sz="2000" dirty="0" err="1"/>
              <a:t>передвищу</a:t>
            </a:r>
            <a:r>
              <a:rPr lang="ru-RU" sz="2000" dirty="0"/>
              <a:t> </a:t>
            </a:r>
            <a:r>
              <a:rPr lang="ru-RU" sz="2000" dirty="0" err="1"/>
              <a:t>чи</a:t>
            </a:r>
            <a:r>
              <a:rPr lang="ru-RU" sz="2000" dirty="0"/>
              <a:t> </a:t>
            </a:r>
            <a:r>
              <a:rPr lang="ru-RU" sz="2000" dirty="0" err="1"/>
              <a:t>професійну</a:t>
            </a:r>
            <a:r>
              <a:rPr lang="ru-RU" sz="2000" dirty="0"/>
              <a:t> (</a:t>
            </a:r>
            <a:r>
              <a:rPr lang="ru-RU" sz="2000" dirty="0" err="1"/>
              <a:t>професійно-технічну</a:t>
            </a:r>
            <a:r>
              <a:rPr lang="ru-RU" sz="2000" dirty="0"/>
              <a:t>) </a:t>
            </a:r>
            <a:r>
              <a:rPr lang="ru-RU" sz="2000" dirty="0" err="1"/>
              <a:t>освіту</a:t>
            </a:r>
            <a:r>
              <a:rPr lang="ru-RU" sz="2000" dirty="0"/>
              <a:t> за </a:t>
            </a:r>
            <a:r>
              <a:rPr lang="ru-RU" sz="2000" dirty="0" err="1"/>
              <a:t>іншою</a:t>
            </a:r>
            <a:r>
              <a:rPr lang="ru-RU" sz="2000" dirty="0"/>
              <a:t> </a:t>
            </a:r>
            <a:r>
              <a:rPr lang="ru-RU" sz="2000" dirty="0" err="1"/>
              <a:t>спеціальністю</a:t>
            </a:r>
            <a:r>
              <a:rPr lang="ru-RU" sz="2000" dirty="0"/>
              <a:t> та </a:t>
            </a:r>
            <a:r>
              <a:rPr lang="ru-RU" sz="2000" dirty="0" err="1"/>
              <a:t>яким</a:t>
            </a:r>
            <a:r>
              <a:rPr lang="ru-RU" sz="2000" dirty="0"/>
              <a:t> не </a:t>
            </a:r>
            <a:r>
              <a:rPr lang="ru-RU" sz="2000" dirty="0" err="1"/>
              <a:t>було</a:t>
            </a:r>
            <a:r>
              <a:rPr lang="ru-RU" sz="2000" dirty="0"/>
              <a:t> </a:t>
            </a:r>
            <a:r>
              <a:rPr lang="ru-RU" sz="2000" dirty="0" err="1"/>
              <a:t>присвоєно</a:t>
            </a:r>
            <a:r>
              <a:rPr lang="ru-RU" sz="2000" dirty="0"/>
              <a:t> </a:t>
            </a:r>
            <a:r>
              <a:rPr lang="ru-RU" sz="2000" dirty="0" err="1"/>
              <a:t>професійну</a:t>
            </a:r>
            <a:r>
              <a:rPr lang="ru-RU" sz="2000" dirty="0"/>
              <a:t> </a:t>
            </a:r>
            <a:r>
              <a:rPr lang="ru-RU" sz="2000" dirty="0" err="1"/>
              <a:t>кваліфікацію</a:t>
            </a:r>
            <a:r>
              <a:rPr lang="ru-RU" sz="2000" dirty="0"/>
              <a:t> </a:t>
            </a:r>
            <a:r>
              <a:rPr lang="ru-RU" sz="2000" dirty="0" err="1"/>
              <a:t>педагогічного</a:t>
            </a:r>
            <a:r>
              <a:rPr lang="ru-RU" sz="2000" dirty="0"/>
              <a:t> </a:t>
            </a:r>
            <a:r>
              <a:rPr lang="ru-RU" sz="2000" dirty="0" err="1"/>
              <a:t>працівника</a:t>
            </a:r>
            <a:r>
              <a:rPr lang="ru-RU" sz="2000" dirty="0"/>
              <a:t>. </a:t>
            </a:r>
            <a:r>
              <a:rPr lang="ru-RU" sz="2000" dirty="0" err="1"/>
              <a:t>Такі</a:t>
            </a:r>
            <a:r>
              <a:rPr lang="ru-RU" sz="2000" dirty="0"/>
              <a:t> особи та/</a:t>
            </a:r>
            <a:r>
              <a:rPr lang="ru-RU" sz="2000" dirty="0" err="1"/>
              <a:t>або</a:t>
            </a:r>
            <a:r>
              <a:rPr lang="ru-RU" sz="2000" dirty="0"/>
              <a:t> </a:t>
            </a:r>
            <a:r>
              <a:rPr lang="ru-RU" sz="2000" dirty="0" err="1"/>
              <a:t>ті</a:t>
            </a:r>
            <a:r>
              <a:rPr lang="ru-RU" sz="2000" dirty="0"/>
              <a:t>, </a:t>
            </a:r>
            <a:r>
              <a:rPr lang="ru-RU" sz="2000" dirty="0" err="1"/>
              <a:t>які</a:t>
            </a:r>
            <a:r>
              <a:rPr lang="ru-RU" sz="2000" dirty="0"/>
              <a:t> </a:t>
            </a:r>
            <a:r>
              <a:rPr lang="ru-RU" sz="2000" dirty="0" err="1"/>
              <a:t>пройшли</a:t>
            </a:r>
            <a:r>
              <a:rPr lang="ru-RU" sz="2000" dirty="0"/>
              <a:t> </a:t>
            </a:r>
            <a:r>
              <a:rPr lang="ru-RU" sz="2000" dirty="0" err="1"/>
              <a:t>педагогічну</a:t>
            </a:r>
            <a:r>
              <a:rPr lang="ru-RU" sz="2000" dirty="0"/>
              <a:t> </a:t>
            </a:r>
            <a:r>
              <a:rPr lang="ru-RU" sz="2000" dirty="0" err="1"/>
              <a:t>інтернатуру</a:t>
            </a:r>
            <a:r>
              <a:rPr lang="ru-RU" sz="2000" dirty="0"/>
              <a:t> в </a:t>
            </a:r>
            <a:r>
              <a:rPr lang="ru-RU" sz="2000" dirty="0" err="1"/>
              <a:t>установленому</a:t>
            </a:r>
            <a:r>
              <a:rPr lang="ru-RU" sz="2000" dirty="0"/>
              <a:t> </a:t>
            </a:r>
            <a:r>
              <a:rPr lang="ru-RU" sz="2000" dirty="0" err="1"/>
              <a:t>законодавством</a:t>
            </a:r>
            <a:r>
              <a:rPr lang="ru-RU" sz="2000" dirty="0"/>
              <a:t> порядку , для </a:t>
            </a:r>
            <a:r>
              <a:rPr lang="ru-RU" sz="2000" dirty="0" err="1"/>
              <a:t>продовження</a:t>
            </a:r>
            <a:r>
              <a:rPr lang="ru-RU" sz="2000" dirty="0"/>
              <a:t> </a:t>
            </a:r>
            <a:r>
              <a:rPr lang="ru-RU" sz="2000" dirty="0" err="1"/>
              <a:t>роботи</a:t>
            </a:r>
            <a:r>
              <a:rPr lang="ru-RU" sz="2000" dirty="0"/>
              <a:t> на </a:t>
            </a:r>
            <a:r>
              <a:rPr lang="ru-RU" sz="2000" dirty="0" err="1"/>
              <a:t>цих</a:t>
            </a:r>
            <a:r>
              <a:rPr lang="ru-RU" sz="2000" dirty="0"/>
              <a:t> посадах </a:t>
            </a:r>
            <a:r>
              <a:rPr lang="ru-RU" sz="2000" dirty="0" err="1"/>
              <a:t>атестуються</a:t>
            </a:r>
            <a:r>
              <a:rPr lang="ru-RU" sz="2000" dirty="0"/>
              <a:t> </a:t>
            </a:r>
            <a:r>
              <a:rPr lang="ru-RU" sz="2000" dirty="0" err="1"/>
              <a:t>упродовж</a:t>
            </a:r>
            <a:r>
              <a:rPr lang="ru-RU" sz="2000" dirty="0"/>
              <a:t> другого року </a:t>
            </a:r>
            <a:r>
              <a:rPr lang="ru-RU" sz="2000" dirty="0" err="1"/>
              <a:t>роботи</a:t>
            </a:r>
            <a:r>
              <a:rPr lang="ru-RU" sz="2000" dirty="0"/>
              <a:t>, але не </a:t>
            </a:r>
            <a:r>
              <a:rPr lang="ru-RU" sz="2000" dirty="0" err="1"/>
              <a:t>раніше</a:t>
            </a:r>
            <a:r>
              <a:rPr lang="ru-RU" sz="2000" dirty="0"/>
              <a:t> </a:t>
            </a:r>
            <a:r>
              <a:rPr lang="ru-RU" sz="2000" dirty="0" err="1"/>
              <a:t>ніж</a:t>
            </a:r>
            <a:r>
              <a:rPr lang="ru-RU" sz="2000" dirty="0"/>
              <a:t> через один </a:t>
            </a:r>
            <a:r>
              <a:rPr lang="ru-RU" sz="2000" dirty="0" err="1"/>
              <a:t>рік</a:t>
            </a:r>
            <a:r>
              <a:rPr lang="ru-RU" sz="2000" dirty="0"/>
              <a:t> </a:t>
            </a:r>
            <a:r>
              <a:rPr lang="ru-RU" sz="2000" dirty="0" err="1"/>
              <a:t>після</a:t>
            </a:r>
            <a:r>
              <a:rPr lang="ru-RU" sz="2000" dirty="0"/>
              <a:t> </a:t>
            </a:r>
            <a:r>
              <a:rPr lang="ru-RU" sz="2000" dirty="0" err="1"/>
              <a:t>призначення</a:t>
            </a:r>
            <a:r>
              <a:rPr lang="ru-RU" sz="2000" dirty="0"/>
              <a:t> на посаду (п.15 р.1).     </a:t>
            </a:r>
          </a:p>
          <a:p>
            <a:r>
              <a:rPr lang="ru-RU" sz="2000" dirty="0" err="1"/>
              <a:t>Педагогічному</a:t>
            </a:r>
            <a:r>
              <a:rPr lang="ru-RU" sz="2000" dirty="0"/>
              <a:t> </a:t>
            </a:r>
            <a:r>
              <a:rPr lang="ru-RU" sz="2000" dirty="0" err="1"/>
              <a:t>працівнику</a:t>
            </a:r>
            <a:r>
              <a:rPr lang="ru-RU" sz="2000" dirty="0"/>
              <a:t>, </a:t>
            </a:r>
            <a:r>
              <a:rPr lang="ru-RU" sz="2000" dirty="0" err="1"/>
              <a:t>який</a:t>
            </a:r>
            <a:r>
              <a:rPr lang="ru-RU" sz="2000" dirty="0"/>
              <a:t> </a:t>
            </a:r>
            <a:r>
              <a:rPr lang="ru-RU" sz="2000" dirty="0" err="1"/>
              <a:t>має</a:t>
            </a:r>
            <a:r>
              <a:rPr lang="ru-RU" sz="2000" dirty="0"/>
              <a:t> </a:t>
            </a:r>
            <a:r>
              <a:rPr lang="ru-RU" sz="2000" dirty="0" err="1"/>
              <a:t>освітньо-науковий</a:t>
            </a:r>
            <a:r>
              <a:rPr lang="ru-RU" sz="2000" dirty="0"/>
              <a:t>/</a:t>
            </a:r>
            <a:r>
              <a:rPr lang="ru-RU" sz="2000" dirty="0" err="1"/>
              <a:t>освітньо-творчий</a:t>
            </a:r>
            <a:r>
              <a:rPr lang="ru-RU" sz="2000" dirty="0"/>
              <a:t>, </a:t>
            </a:r>
            <a:r>
              <a:rPr lang="ru-RU" sz="2000" dirty="0" err="1"/>
              <a:t>науковий</a:t>
            </a:r>
            <a:r>
              <a:rPr lang="ru-RU" sz="2000" dirty="0"/>
              <a:t> </a:t>
            </a:r>
            <a:r>
              <a:rPr lang="ru-RU" sz="2000" dirty="0" err="1"/>
              <a:t>ступінь</a:t>
            </a:r>
            <a:r>
              <a:rPr lang="ru-RU" sz="2000" dirty="0"/>
              <a:t>, за результатами </a:t>
            </a:r>
            <a:r>
              <a:rPr lang="ru-RU" sz="2000" dirty="0" err="1"/>
              <a:t>атестації</a:t>
            </a:r>
            <a:r>
              <a:rPr lang="ru-RU" sz="2000" dirty="0"/>
              <a:t> без </a:t>
            </a:r>
            <a:r>
              <a:rPr lang="ru-RU" sz="2000" dirty="0" err="1"/>
              <a:t>дотримання</a:t>
            </a:r>
            <a:r>
              <a:rPr lang="ru-RU" sz="2000" dirty="0"/>
              <a:t> </a:t>
            </a:r>
            <a:r>
              <a:rPr lang="ru-RU" sz="2000" dirty="0" err="1"/>
              <a:t>послідовності</a:t>
            </a:r>
            <a:r>
              <a:rPr lang="ru-RU" sz="2000" dirty="0"/>
              <a:t> на </a:t>
            </a:r>
            <a:r>
              <a:rPr lang="ru-RU" sz="2000" dirty="0" err="1"/>
              <a:t>присвоєння</a:t>
            </a:r>
            <a:r>
              <a:rPr lang="ru-RU" sz="2000" dirty="0"/>
              <a:t> </a:t>
            </a:r>
            <a:r>
              <a:rPr lang="ru-RU" sz="2000" dirty="0" err="1"/>
              <a:t>може</a:t>
            </a:r>
            <a:r>
              <a:rPr lang="ru-RU" sz="2000" dirty="0"/>
              <a:t> бути </a:t>
            </a:r>
            <a:r>
              <a:rPr lang="ru-RU" sz="2000" dirty="0" err="1"/>
              <a:t>присвоєна</a:t>
            </a:r>
            <a:r>
              <a:rPr lang="ru-RU" sz="2000" dirty="0"/>
              <a:t> </a:t>
            </a:r>
            <a:r>
              <a:rPr lang="ru-RU" sz="2000" dirty="0" err="1"/>
              <a:t>кваліфікаційна</a:t>
            </a:r>
            <a:r>
              <a:rPr lang="ru-RU" sz="2000" dirty="0"/>
              <a:t> </a:t>
            </a:r>
            <a:r>
              <a:rPr lang="ru-RU" sz="2000" dirty="0" err="1"/>
              <a:t>категорія</a:t>
            </a:r>
            <a:r>
              <a:rPr lang="ru-RU" sz="2000" dirty="0"/>
              <a:t> «</a:t>
            </a:r>
            <a:r>
              <a:rPr lang="ru-RU" sz="2000" dirty="0" err="1"/>
              <a:t>спеціаліст</a:t>
            </a:r>
            <a:r>
              <a:rPr lang="ru-RU" sz="2000" dirty="0"/>
              <a:t> </a:t>
            </a:r>
            <a:r>
              <a:rPr lang="ru-RU" sz="2000" dirty="0" err="1"/>
              <a:t>вищої</a:t>
            </a:r>
            <a:r>
              <a:rPr lang="ru-RU" sz="2000" dirty="0"/>
              <a:t> </a:t>
            </a:r>
            <a:r>
              <a:rPr lang="ru-RU" sz="2000" dirty="0" err="1"/>
              <a:t>категорії</a:t>
            </a:r>
            <a:r>
              <a:rPr lang="ru-RU" sz="2000" dirty="0"/>
              <a:t>», за </a:t>
            </a:r>
            <a:r>
              <a:rPr lang="ru-RU" sz="2000" dirty="0" err="1"/>
              <a:t>умови</a:t>
            </a:r>
            <a:r>
              <a:rPr lang="ru-RU" sz="2000" dirty="0"/>
              <a:t> </a:t>
            </a:r>
            <a:r>
              <a:rPr lang="ru-RU" sz="2000" dirty="0" err="1"/>
              <a:t>наявності</a:t>
            </a:r>
            <a:r>
              <a:rPr lang="ru-RU" sz="2000" dirty="0"/>
              <a:t> в </a:t>
            </a:r>
            <a:r>
              <a:rPr lang="ru-RU" sz="2000" dirty="0" err="1"/>
              <a:t>нього</a:t>
            </a:r>
            <a:r>
              <a:rPr lang="ru-RU" sz="2000" dirty="0"/>
              <a:t> стажу </a:t>
            </a:r>
            <a:r>
              <a:rPr lang="ru-RU" sz="2000" dirty="0" err="1"/>
              <a:t>роботи</a:t>
            </a:r>
            <a:r>
              <a:rPr lang="ru-RU" sz="2000" dirty="0"/>
              <a:t> на посадах </a:t>
            </a:r>
            <a:r>
              <a:rPr lang="ru-RU" sz="2000" dirty="0" err="1"/>
              <a:t>педагогічних</a:t>
            </a:r>
            <a:r>
              <a:rPr lang="ru-RU" sz="2000" dirty="0"/>
              <a:t> </a:t>
            </a:r>
            <a:r>
              <a:rPr lang="ru-RU" sz="2000" dirty="0" err="1"/>
              <a:t>працівників</a:t>
            </a:r>
            <a:r>
              <a:rPr lang="ru-RU" sz="2000" dirty="0"/>
              <a:t> не </a:t>
            </a:r>
            <a:r>
              <a:rPr lang="ru-RU" sz="2000" dirty="0" err="1"/>
              <a:t>менше</a:t>
            </a:r>
            <a:r>
              <a:rPr lang="ru-RU" sz="2000" dirty="0"/>
              <a:t> </a:t>
            </a:r>
            <a:r>
              <a:rPr lang="ru-RU" sz="2000" dirty="0" err="1"/>
              <a:t>ніж</a:t>
            </a:r>
            <a:r>
              <a:rPr lang="ru-RU" sz="2000" dirty="0"/>
              <a:t> один </a:t>
            </a:r>
            <a:r>
              <a:rPr lang="ru-RU" sz="2000" dirty="0" err="1"/>
              <a:t>рік</a:t>
            </a:r>
            <a:r>
              <a:rPr lang="ru-RU" sz="2000" dirty="0"/>
              <a:t>.</a:t>
            </a:r>
          </a:p>
          <a:p>
            <a:r>
              <a:rPr lang="ru-RU" sz="2000" dirty="0"/>
              <a:t> Особи, </a:t>
            </a:r>
            <a:r>
              <a:rPr lang="ru-RU" sz="2000" dirty="0" err="1"/>
              <a:t>які</a:t>
            </a:r>
            <a:r>
              <a:rPr lang="ru-RU" sz="2000" dirty="0"/>
              <a:t> не </a:t>
            </a:r>
            <a:r>
              <a:rPr lang="ru-RU" sz="2000" dirty="0" err="1"/>
              <a:t>мають</a:t>
            </a:r>
            <a:r>
              <a:rPr lang="ru-RU" sz="2000" dirty="0"/>
              <a:t> </a:t>
            </a:r>
            <a:r>
              <a:rPr lang="ru-RU" sz="2000" dirty="0" err="1"/>
              <a:t>педагогічної</a:t>
            </a:r>
            <a:r>
              <a:rPr lang="ru-RU" sz="2000" dirty="0"/>
              <a:t> </a:t>
            </a:r>
            <a:r>
              <a:rPr lang="ru-RU" sz="2000" dirty="0" err="1"/>
              <a:t>освіти</a:t>
            </a:r>
            <a:r>
              <a:rPr lang="ru-RU" sz="2000" dirty="0"/>
              <a:t>, але </a:t>
            </a:r>
            <a:r>
              <a:rPr lang="ru-RU" sz="2000" dirty="0" err="1"/>
              <a:t>мають</a:t>
            </a:r>
            <a:r>
              <a:rPr lang="ru-RU" sz="2000" dirty="0"/>
              <a:t> стаж </a:t>
            </a:r>
            <a:r>
              <a:rPr lang="ru-RU" sz="2000" dirty="0" err="1"/>
              <a:t>роботи</a:t>
            </a:r>
            <a:r>
              <a:rPr lang="ru-RU" sz="2000" dirty="0"/>
              <a:t> в </a:t>
            </a:r>
            <a:r>
              <a:rPr lang="ru-RU" sz="2000" dirty="0" err="1"/>
              <a:t>одній</a:t>
            </a:r>
            <a:r>
              <a:rPr lang="ru-RU" sz="2000" dirty="0"/>
              <a:t> </a:t>
            </a:r>
            <a:r>
              <a:rPr lang="ru-RU" sz="2000" dirty="0" err="1"/>
              <a:t>із</a:t>
            </a:r>
            <a:r>
              <a:rPr lang="ru-RU" sz="2000" dirty="0"/>
              <a:t> </a:t>
            </a:r>
            <a:r>
              <a:rPr lang="ru-RU" sz="2000" dirty="0" err="1"/>
              <a:t>галузей</a:t>
            </a:r>
            <a:r>
              <a:rPr lang="ru-RU" sz="2000" dirty="0"/>
              <a:t> </a:t>
            </a:r>
            <a:r>
              <a:rPr lang="ru-RU" sz="2000" dirty="0" err="1"/>
              <a:t>економіки</a:t>
            </a:r>
            <a:r>
              <a:rPr lang="ru-RU" sz="2000" dirty="0"/>
              <a:t> (</a:t>
            </a:r>
            <a:r>
              <a:rPr lang="ru-RU" sz="2000" dirty="0" err="1"/>
              <a:t>крім</a:t>
            </a:r>
            <a:r>
              <a:rPr lang="ru-RU" sz="2000" dirty="0"/>
              <a:t> </a:t>
            </a:r>
            <a:r>
              <a:rPr lang="ru-RU" sz="2000" dirty="0" err="1"/>
              <a:t>освітньої</a:t>
            </a:r>
            <a:r>
              <a:rPr lang="ru-RU" sz="2000" dirty="0"/>
              <a:t>) </a:t>
            </a:r>
          </a:p>
          <a:p>
            <a:r>
              <a:rPr lang="ru-RU" sz="2000" dirty="0"/>
              <a:t>         та </a:t>
            </a:r>
            <a:r>
              <a:rPr lang="ru-RU" sz="2000" dirty="0" err="1"/>
              <a:t>працюють</a:t>
            </a:r>
            <a:r>
              <a:rPr lang="ru-RU" sz="2000" dirty="0"/>
              <a:t> на посадах </a:t>
            </a:r>
            <a:r>
              <a:rPr lang="ru-RU" sz="2000" dirty="0" err="1"/>
              <a:t>педагогічних</a:t>
            </a:r>
            <a:r>
              <a:rPr lang="ru-RU" sz="2000" dirty="0"/>
              <a:t> </a:t>
            </a:r>
            <a:r>
              <a:rPr lang="ru-RU" sz="2000" dirty="0" err="1"/>
              <a:t>працівників</a:t>
            </a:r>
            <a:r>
              <a:rPr lang="ru-RU" sz="2000" dirty="0"/>
              <a:t>, </a:t>
            </a:r>
            <a:r>
              <a:rPr lang="ru-RU" sz="2000" dirty="0" err="1"/>
              <a:t>атестуються</a:t>
            </a:r>
            <a:r>
              <a:rPr lang="ru-RU" sz="2000" dirty="0"/>
              <a:t> як </a:t>
            </a:r>
            <a:r>
              <a:rPr lang="ru-RU" sz="2000" dirty="0" err="1"/>
              <a:t>педагогічні</a:t>
            </a:r>
            <a:r>
              <a:rPr lang="ru-RU" sz="2000" dirty="0"/>
              <a:t> </a:t>
            </a:r>
            <a:r>
              <a:rPr lang="ru-RU" sz="2000" dirty="0" err="1"/>
              <a:t>працівники</a:t>
            </a:r>
            <a:r>
              <a:rPr lang="ru-RU" sz="2000" dirty="0"/>
              <a:t> без </a:t>
            </a:r>
          </a:p>
          <a:p>
            <a:r>
              <a:rPr lang="ru-RU" sz="2000" dirty="0"/>
              <a:t>                 </a:t>
            </a:r>
            <a:r>
              <a:rPr lang="ru-RU" sz="2000" dirty="0" err="1"/>
              <a:t>дотримання</a:t>
            </a:r>
            <a:r>
              <a:rPr lang="ru-RU" sz="2000" dirty="0"/>
              <a:t> </a:t>
            </a:r>
            <a:r>
              <a:rPr lang="ru-RU" sz="2000" dirty="0" err="1"/>
              <a:t>послідовності</a:t>
            </a:r>
            <a:r>
              <a:rPr lang="ru-RU" sz="2000" dirty="0"/>
              <a:t> на </a:t>
            </a:r>
            <a:r>
              <a:rPr lang="ru-RU" sz="2000" dirty="0" err="1"/>
              <a:t>присвоєння</a:t>
            </a:r>
            <a:r>
              <a:rPr lang="ru-RU" sz="2000" dirty="0"/>
              <a:t> </a:t>
            </a:r>
            <a:r>
              <a:rPr lang="ru-RU" sz="2000" dirty="0" err="1"/>
              <a:t>кваліфікаційної</a:t>
            </a:r>
            <a:r>
              <a:rPr lang="ru-RU" sz="2000" dirty="0"/>
              <a:t> </a:t>
            </a:r>
            <a:r>
              <a:rPr lang="ru-RU" sz="2000" dirty="0" err="1"/>
              <a:t>категорії</a:t>
            </a:r>
            <a:r>
              <a:rPr lang="ru-RU" sz="2000" dirty="0"/>
              <a:t> за </a:t>
            </a:r>
            <a:r>
              <a:rPr lang="ru-RU" sz="2000" dirty="0" err="1"/>
              <a:t>умови</a:t>
            </a:r>
            <a:r>
              <a:rPr lang="ru-RU" sz="2000" dirty="0"/>
              <a:t> </a:t>
            </a:r>
            <a:r>
              <a:rPr lang="ru-RU" sz="2000" dirty="0" err="1"/>
              <a:t>наявності</a:t>
            </a:r>
            <a:r>
              <a:rPr lang="ru-RU" sz="2000" dirty="0"/>
              <a:t> </a:t>
            </a:r>
            <a:r>
              <a:rPr lang="ru-RU" sz="2000" dirty="0" err="1"/>
              <a:t>відповідного</a:t>
            </a:r>
            <a:endParaRPr lang="ru-RU" sz="2000" dirty="0"/>
          </a:p>
          <a:p>
            <a:r>
              <a:rPr lang="ru-RU" sz="2000" dirty="0"/>
              <a:t>                              стажу </a:t>
            </a:r>
            <a:r>
              <a:rPr lang="ru-RU" sz="2000" dirty="0" err="1"/>
              <a:t>роботи</a:t>
            </a:r>
            <a:r>
              <a:rPr lang="ru-RU" sz="2000" dirty="0"/>
              <a:t>.</a:t>
            </a:r>
          </a:p>
        </p:txBody>
      </p:sp>
      <p:sp>
        <p:nvSpPr>
          <p:cNvPr id="5" name="Прямоугольник 4"/>
          <p:cNvSpPr/>
          <p:nvPr/>
        </p:nvSpPr>
        <p:spPr>
          <a:xfrm>
            <a:off x="5715" y="1669078"/>
            <a:ext cx="11079480" cy="1323439"/>
          </a:xfrm>
          <a:prstGeom prst="rect">
            <a:avLst/>
          </a:prstGeom>
        </p:spPr>
        <p:txBody>
          <a:bodyPr wrap="square">
            <a:spAutoFit/>
          </a:bodyPr>
          <a:lstStyle/>
          <a:p>
            <a:r>
              <a:rPr lang="ru-RU" sz="2000" dirty="0" err="1"/>
              <a:t>Відповідно</a:t>
            </a:r>
            <a:r>
              <a:rPr lang="ru-RU" sz="2000" dirty="0"/>
              <a:t> до </a:t>
            </a:r>
            <a:r>
              <a:rPr lang="ru-RU" sz="2000" dirty="0" err="1"/>
              <a:t>Положення</a:t>
            </a:r>
            <a:r>
              <a:rPr lang="ru-RU" sz="2000" dirty="0"/>
              <a:t> </a:t>
            </a:r>
            <a:r>
              <a:rPr lang="ru-RU" sz="2000" dirty="0" err="1"/>
              <a:t>кваліфікаційні</a:t>
            </a:r>
            <a:r>
              <a:rPr lang="ru-RU" sz="2000" dirty="0"/>
              <a:t> </a:t>
            </a:r>
            <a:r>
              <a:rPr lang="ru-RU" sz="2000" dirty="0" err="1"/>
              <a:t>категорії</a:t>
            </a:r>
            <a:r>
              <a:rPr lang="ru-RU" sz="2000" dirty="0"/>
              <a:t> «</a:t>
            </a:r>
            <a:r>
              <a:rPr lang="ru-RU" sz="2000" dirty="0" err="1"/>
              <a:t>спеціаліст</a:t>
            </a:r>
            <a:r>
              <a:rPr lang="ru-RU" sz="2000" dirty="0"/>
              <a:t>», «</a:t>
            </a:r>
            <a:r>
              <a:rPr lang="ru-RU" sz="2000" dirty="0" err="1"/>
              <a:t>спеціаліст</a:t>
            </a:r>
            <a:r>
              <a:rPr lang="ru-RU" sz="2000" dirty="0"/>
              <a:t> </a:t>
            </a:r>
            <a:r>
              <a:rPr lang="ru-RU" sz="2000" dirty="0" err="1"/>
              <a:t>другої</a:t>
            </a:r>
            <a:r>
              <a:rPr lang="ru-RU" sz="2000" dirty="0"/>
              <a:t> </a:t>
            </a:r>
            <a:r>
              <a:rPr lang="ru-RU" sz="2000" dirty="0" err="1"/>
              <a:t>категорії</a:t>
            </a:r>
            <a:r>
              <a:rPr lang="ru-RU" sz="2000" dirty="0"/>
              <a:t>», «</a:t>
            </a:r>
            <a:r>
              <a:rPr lang="ru-RU" sz="2000" dirty="0" err="1"/>
              <a:t>спеціаліст</a:t>
            </a:r>
            <a:r>
              <a:rPr lang="ru-RU" sz="2000" dirty="0"/>
              <a:t> </a:t>
            </a:r>
            <a:r>
              <a:rPr lang="ru-RU" sz="2000" dirty="0" err="1"/>
              <a:t>першої</a:t>
            </a:r>
            <a:r>
              <a:rPr lang="ru-RU" sz="2000" dirty="0"/>
              <a:t> </a:t>
            </a:r>
            <a:r>
              <a:rPr lang="ru-RU" sz="2000" dirty="0" err="1"/>
              <a:t>категорії</a:t>
            </a:r>
            <a:r>
              <a:rPr lang="ru-RU" sz="2000" dirty="0"/>
              <a:t>»  </a:t>
            </a:r>
            <a:r>
              <a:rPr lang="ru-RU" sz="2000" dirty="0" err="1"/>
              <a:t>можуть</a:t>
            </a:r>
            <a:r>
              <a:rPr lang="ru-RU" sz="2000" dirty="0"/>
              <a:t> бути </a:t>
            </a:r>
            <a:r>
              <a:rPr lang="ru-RU" sz="2000" dirty="0" err="1"/>
              <a:t>присвоєні</a:t>
            </a:r>
            <a:r>
              <a:rPr lang="ru-RU" sz="2000" dirty="0"/>
              <a:t> </a:t>
            </a:r>
            <a:r>
              <a:rPr lang="ru-RU" sz="2000" dirty="0" err="1"/>
              <a:t>педагогічним</a:t>
            </a:r>
            <a:r>
              <a:rPr lang="ru-RU" sz="2000" dirty="0"/>
              <a:t> </a:t>
            </a:r>
            <a:r>
              <a:rPr lang="ru-RU" sz="2000" dirty="0" err="1"/>
              <a:t>працівникам</a:t>
            </a:r>
            <a:r>
              <a:rPr lang="ru-RU" sz="2000" dirty="0"/>
              <a:t>, </a:t>
            </a:r>
            <a:r>
              <a:rPr lang="ru-RU" sz="2000" dirty="0" err="1"/>
              <a:t>які</a:t>
            </a:r>
            <a:r>
              <a:rPr lang="ru-RU" sz="2000" dirty="0"/>
              <a:t> </a:t>
            </a:r>
            <a:r>
              <a:rPr lang="ru-RU" sz="2000" dirty="0" err="1"/>
              <a:t>мають</a:t>
            </a:r>
            <a:r>
              <a:rPr lang="ru-RU" sz="2000" dirty="0"/>
              <a:t> </a:t>
            </a:r>
            <a:r>
              <a:rPr lang="ru-RU" sz="2000" dirty="0" err="1"/>
              <a:t>освітній</a:t>
            </a:r>
            <a:r>
              <a:rPr lang="ru-RU" sz="2000" dirty="0"/>
              <a:t> </a:t>
            </a:r>
            <a:r>
              <a:rPr lang="ru-RU" sz="2000" dirty="0" err="1"/>
              <a:t>рівень</a:t>
            </a:r>
            <a:r>
              <a:rPr lang="ru-RU" sz="2000" dirty="0"/>
              <a:t> </a:t>
            </a:r>
            <a:r>
              <a:rPr lang="ru-RU" sz="2000" dirty="0" err="1"/>
              <a:t>фаховий</a:t>
            </a:r>
            <a:r>
              <a:rPr lang="ru-RU" sz="2000" dirty="0"/>
              <a:t> </a:t>
            </a:r>
            <a:r>
              <a:rPr lang="ru-RU" sz="2000" dirty="0" err="1"/>
              <a:t>молодший</a:t>
            </a:r>
            <a:r>
              <a:rPr lang="ru-RU" sz="2000" dirty="0"/>
              <a:t> бакалавр (</a:t>
            </a:r>
            <a:r>
              <a:rPr lang="ru-RU" sz="2000" dirty="0" err="1"/>
              <a:t>освітньо-кваліфікаційний</a:t>
            </a:r>
            <a:r>
              <a:rPr lang="ru-RU" sz="2000" dirty="0"/>
              <a:t> </a:t>
            </a:r>
            <a:r>
              <a:rPr lang="ru-RU" sz="2000" dirty="0" err="1"/>
              <a:t>рівень</a:t>
            </a:r>
            <a:r>
              <a:rPr lang="ru-RU" sz="2000" dirty="0"/>
              <a:t> </a:t>
            </a:r>
            <a:r>
              <a:rPr lang="ru-RU" sz="2000" dirty="0" err="1"/>
              <a:t>молодший</a:t>
            </a:r>
            <a:r>
              <a:rPr lang="ru-RU" sz="2000" dirty="0"/>
              <a:t> </a:t>
            </a:r>
            <a:r>
              <a:rPr lang="ru-RU" sz="2000" dirty="0" err="1"/>
              <a:t>спеціаліст</a:t>
            </a:r>
            <a:r>
              <a:rPr lang="ru-RU" sz="2000" dirty="0"/>
              <a:t>), </a:t>
            </a:r>
            <a:r>
              <a:rPr lang="ru-RU" sz="2000" dirty="0" err="1"/>
              <a:t>молодший</a:t>
            </a:r>
            <a:r>
              <a:rPr lang="ru-RU" sz="2000" dirty="0"/>
              <a:t> бакалавр і бакалавр (п.9 р.1). </a:t>
            </a:r>
          </a:p>
        </p:txBody>
      </p:sp>
    </p:spTree>
    <p:extLst>
      <p:ext uri="{BB962C8B-B14F-4D97-AF65-F5344CB8AC3E}">
        <p14:creationId xmlns:p14="http://schemas.microsoft.com/office/powerpoint/2010/main" val="62823976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5142</Words>
  <Application>Microsoft Office PowerPoint</Application>
  <PresentationFormat>Широкий екран</PresentationFormat>
  <Paragraphs>317</Paragraphs>
  <Slides>31</Slides>
  <Notes>0</Notes>
  <HiddenSlides>0</HiddenSlides>
  <MMClips>0</MMClips>
  <ScaleCrop>false</ScaleCrop>
  <HeadingPairs>
    <vt:vector size="6" baseType="variant">
      <vt:variant>
        <vt:lpstr>Використані шрифти</vt:lpstr>
      </vt:variant>
      <vt:variant>
        <vt:i4>8</vt:i4>
      </vt:variant>
      <vt:variant>
        <vt:lpstr>Тема</vt:lpstr>
      </vt:variant>
      <vt:variant>
        <vt:i4>1</vt:i4>
      </vt:variant>
      <vt:variant>
        <vt:lpstr>Заголовки слайдів</vt:lpstr>
      </vt:variant>
      <vt:variant>
        <vt:i4>31</vt:i4>
      </vt:variant>
    </vt:vector>
  </HeadingPairs>
  <TitlesOfParts>
    <vt:vector size="40" baseType="lpstr">
      <vt:lpstr>Arial</vt:lpstr>
      <vt:lpstr>Arial Black</vt:lpstr>
      <vt:lpstr>Arial MT</vt:lpstr>
      <vt:lpstr>Calibri</vt:lpstr>
      <vt:lpstr>Calibri Light</vt:lpstr>
      <vt:lpstr>Georgia</vt:lpstr>
      <vt:lpstr>Times New Roman</vt:lpstr>
      <vt:lpstr>Wingdings</vt:lpstr>
      <vt:lpstr>Тема Office</vt:lpstr>
      <vt:lpstr>Атестація педагогічних працівників: зміни, перспективи, виклики </vt:lpstr>
      <vt:lpstr>Питання, що розглянемо</vt:lpstr>
      <vt:lpstr>Атестація педагогічних працівників</vt:lpstr>
      <vt:lpstr>Нормативно-правове забезпечення</vt:lpstr>
      <vt:lpstr>Презентація PowerPoint</vt:lpstr>
      <vt:lpstr>Особливості атестації педагогічних працівників за новим Положенням :</vt:lpstr>
      <vt:lpstr>Особливості атестації педагогічних працівників за новим Положенням :</vt:lpstr>
      <vt:lpstr>Особливості атестації педагогічних працівників за новим Положенням :</vt:lpstr>
      <vt:lpstr>Умови  присвоєння кваліфікаційних категорій та педагогічних звань</vt:lpstr>
      <vt:lpstr>Умови присвоєння кваліфікаційних категрорій</vt:lpstr>
      <vt:lpstr>Презентація PowerPoint</vt:lpstr>
      <vt:lpstr>Присвоєння (підтвердження) педагогічних звань</vt:lpstr>
      <vt:lpstr>Результати атестації</vt:lpstr>
      <vt:lpstr>Управлінська діяльність щодо  атестації педагогічних працівників </vt:lpstr>
      <vt:lpstr>Атестаційні комісії</vt:lpstr>
      <vt:lpstr>Атестаційні комісії:  створення, склад, повноваження</vt:lpstr>
      <vt:lpstr>Повноваження голови атестаційної комісії</vt:lpstr>
      <vt:lpstr>Повноваження секретаря атестаційної комісії</vt:lpstr>
      <vt:lpstr>Порядок роботи атестаційної комісії</vt:lpstr>
      <vt:lpstr>Порядок роботи атестаційної комісії</vt:lpstr>
      <vt:lpstr>Документація атестаційної комісії</vt:lpstr>
      <vt:lpstr>Презентація PowerPoint</vt:lpstr>
      <vt:lpstr>Презентація PowerPoint</vt:lpstr>
      <vt:lpstr>Оскарження рішення атестаційної комісії</vt:lpstr>
      <vt:lpstr>Оскарження рішення атестаційної комісії</vt:lpstr>
      <vt:lpstr>Дотримання академічної доброчесності  під час атестації</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Директор</cp:lastModifiedBy>
  <cp:revision>60</cp:revision>
  <dcterms:created xsi:type="dcterms:W3CDTF">2021-06-25T08:43:43Z</dcterms:created>
  <dcterms:modified xsi:type="dcterms:W3CDTF">2023-11-30T10:59:51Z</dcterms:modified>
</cp:coreProperties>
</file>